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1" r:id="rId14"/>
    <p:sldId id="266" r:id="rId15"/>
    <p:sldId id="267" r:id="rId16"/>
    <p:sldId id="270" r:id="rId17"/>
    <p:sldId id="272" r:id="rId18"/>
    <p:sldId id="273" r:id="rId19"/>
    <p:sldId id="274" r:id="rId20"/>
    <p:sldId id="276" r:id="rId21"/>
    <p:sldId id="277" r:id="rId22"/>
    <p:sldId id="275"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27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ECEFF-C14B-2A18-66DB-3B5175072419}" v="644" dt="2022-11-28T07:54:12.291"/>
    <p1510:client id="{9AD26C52-C72A-6015-CEEC-909BD11C3DD6}" v="2" dt="2022-11-16T04:41:26.782"/>
    <p1510:client id="{BC5809A9-5862-1F89-46D2-F71C2E7D33F5}" v="878" dt="2022-11-03T10:40:31.746"/>
    <p1510:client id="{C1573A60-409E-4DE3-BB72-004B60B9093D}" v="229" dt="2022-11-02T10:19:33.615"/>
    <p1510:client id="{D26BD910-E8F4-C5B6-1C17-D62F6B654AC7}" v="437" dt="2022-11-04T08:00:18.8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8320E-5B83-4A35-A738-A10003FBEF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AAE1C98-5784-42C6-8A9B-46A538316C23}">
      <dgm:prSet/>
      <dgm:spPr/>
      <dgm:t>
        <a:bodyPr/>
        <a:lstStyle/>
        <a:p>
          <a:r>
            <a:rPr lang="en-US" b="1" i="1" dirty="0"/>
            <a:t>State</a:t>
          </a:r>
          <a:r>
            <a:rPr lang="en-US" dirty="0"/>
            <a:t> in MDP refers to the state of our agent, not state of our environment. </a:t>
          </a:r>
        </a:p>
      </dgm:t>
    </dgm:pt>
    <dgm:pt modelId="{A50BB412-C4C7-4483-952E-BE4FD586C409}" type="parTrans" cxnId="{E64AE86A-9ABE-465D-ADC5-5FF2D14C64F8}">
      <dgm:prSet/>
      <dgm:spPr/>
      <dgm:t>
        <a:bodyPr/>
        <a:lstStyle/>
        <a:p>
          <a:endParaRPr lang="en-US"/>
        </a:p>
      </dgm:t>
    </dgm:pt>
    <dgm:pt modelId="{EC7157DC-2193-490D-B9A1-74D75AB8DDF3}" type="sibTrans" cxnId="{E64AE86A-9ABE-465D-ADC5-5FF2D14C64F8}">
      <dgm:prSet/>
      <dgm:spPr/>
      <dgm:t>
        <a:bodyPr/>
        <a:lstStyle/>
        <a:p>
          <a:endParaRPr lang="en-US"/>
        </a:p>
      </dgm:t>
    </dgm:pt>
    <dgm:pt modelId="{07525430-06BF-441D-B7C6-11B38E2CA97A}">
      <dgm:prSet/>
      <dgm:spPr/>
      <dgm:t>
        <a:bodyPr/>
        <a:lstStyle/>
        <a:p>
          <a:r>
            <a:rPr lang="en-US" dirty="0"/>
            <a:t>In MDP the environment is given and does not change.</a:t>
          </a:r>
        </a:p>
      </dgm:t>
    </dgm:pt>
    <dgm:pt modelId="{E28A517A-F97F-4B33-B3F0-D6619336841B}" type="parTrans" cxnId="{BA983B49-75BB-4F66-A1B7-09EA2464D21B}">
      <dgm:prSet/>
      <dgm:spPr/>
      <dgm:t>
        <a:bodyPr/>
        <a:lstStyle/>
        <a:p>
          <a:endParaRPr lang="en-US"/>
        </a:p>
      </dgm:t>
    </dgm:pt>
    <dgm:pt modelId="{D180CEF8-DC2A-4211-B2AD-16635BFAB451}" type="sibTrans" cxnId="{BA983B49-75BB-4F66-A1B7-09EA2464D21B}">
      <dgm:prSet/>
      <dgm:spPr/>
      <dgm:t>
        <a:bodyPr/>
        <a:lstStyle/>
        <a:p>
          <a:endParaRPr lang="en-US"/>
        </a:p>
      </dgm:t>
    </dgm:pt>
    <dgm:pt modelId="{8C9EEBCF-7AD1-4D8C-90BB-36D7AB57685B}">
      <dgm:prSet/>
      <dgm:spPr/>
      <dgm:t>
        <a:bodyPr/>
        <a:lstStyle/>
        <a:p>
          <a:r>
            <a:rPr lang="en-US" dirty="0"/>
            <a:t>In contrast, our agent can change state from previous move to current move.</a:t>
          </a:r>
        </a:p>
      </dgm:t>
    </dgm:pt>
    <dgm:pt modelId="{1F7FFF95-7CA2-4DC0-8C1B-96531DD250FB}" type="parTrans" cxnId="{5B9CF117-3B2F-4DDB-BCEC-DF9E2CAB40DE}">
      <dgm:prSet/>
      <dgm:spPr/>
      <dgm:t>
        <a:bodyPr/>
        <a:lstStyle/>
        <a:p>
          <a:endParaRPr lang="en-US"/>
        </a:p>
      </dgm:t>
    </dgm:pt>
    <dgm:pt modelId="{96A81CD7-A581-4C4D-B094-68FB036D2E63}" type="sibTrans" cxnId="{5B9CF117-3B2F-4DDB-BCEC-DF9E2CAB40DE}">
      <dgm:prSet/>
      <dgm:spPr/>
      <dgm:t>
        <a:bodyPr/>
        <a:lstStyle/>
        <a:p>
          <a:endParaRPr lang="en-US"/>
        </a:p>
      </dgm:t>
    </dgm:pt>
    <dgm:pt modelId="{736C2B88-FD10-4445-AA08-1D7040E777D3}">
      <dgm:prSet/>
      <dgm:spPr/>
      <dgm:t>
        <a:bodyPr/>
        <a:lstStyle/>
        <a:p>
          <a:r>
            <a:rPr lang="en-US" dirty="0"/>
            <a:t>In our example, our agent has 12 states which represent the 12 squares that our agent can possibly be in.</a:t>
          </a:r>
        </a:p>
      </dgm:t>
    </dgm:pt>
    <dgm:pt modelId="{6B57ADEB-2CE5-44F9-8246-65ED68A8507F}" type="parTrans" cxnId="{6E8B79B5-08C8-44B5-80F0-7628EDB22B4C}">
      <dgm:prSet/>
      <dgm:spPr/>
      <dgm:t>
        <a:bodyPr/>
        <a:lstStyle/>
        <a:p>
          <a:endParaRPr lang="en-US"/>
        </a:p>
      </dgm:t>
    </dgm:pt>
    <dgm:pt modelId="{F51E0204-7BB8-4003-AEAD-541FD4FFE4B5}" type="sibTrans" cxnId="{6E8B79B5-08C8-44B5-80F0-7628EDB22B4C}">
      <dgm:prSet/>
      <dgm:spPr/>
      <dgm:t>
        <a:bodyPr/>
        <a:lstStyle/>
        <a:p>
          <a:endParaRPr lang="en-US"/>
        </a:p>
      </dgm:t>
    </dgm:pt>
    <dgm:pt modelId="{68CE513E-0F4A-4931-90D1-59D4496343F8}">
      <dgm:prSet phldr="0"/>
      <dgm:spPr/>
      <dgm:t>
        <a:bodyPr/>
        <a:lstStyle/>
        <a:p>
          <a:pPr rtl="0"/>
          <a:r>
            <a:rPr lang="en-US" dirty="0">
              <a:latin typeface="Calibri"/>
              <a:cs typeface="Calibri"/>
            </a:rPr>
            <a:t>In MDP we use </a:t>
          </a:r>
          <a:r>
            <a:rPr lang="en-US" i="1" dirty="0">
              <a:latin typeface="Calibri"/>
              <a:cs typeface="Calibri"/>
            </a:rPr>
            <a:t>s</a:t>
          </a:r>
          <a:r>
            <a:rPr lang="en-US" dirty="0">
              <a:latin typeface="Calibri"/>
              <a:cs typeface="Calibri"/>
            </a:rPr>
            <a:t> to denote state and in our example we call them </a:t>
          </a:r>
          <a:r>
            <a:rPr lang="en-US" i="1" dirty="0">
              <a:latin typeface="Calibri"/>
              <a:cs typeface="Calibri"/>
            </a:rPr>
            <a:t>s</a:t>
          </a:r>
          <a:r>
            <a:rPr lang="en-US" dirty="0">
              <a:latin typeface="Calibri"/>
              <a:cs typeface="Calibri"/>
            </a:rPr>
            <a:t> = 0, 1, 2, …, 11.</a:t>
          </a:r>
          <a:endParaRPr lang="en-US" dirty="0">
            <a:latin typeface="Calibri Light" panose="020F0302020204030204"/>
          </a:endParaRPr>
        </a:p>
      </dgm:t>
    </dgm:pt>
    <dgm:pt modelId="{D141941F-52FD-411A-97DB-9A2A559DD100}" type="parTrans" cxnId="{DD90DED8-06BD-42F7-9C25-559370CBA10B}">
      <dgm:prSet/>
      <dgm:spPr/>
    </dgm:pt>
    <dgm:pt modelId="{4218D378-39A6-4397-ADF9-05F80BBFC378}" type="sibTrans" cxnId="{DD90DED8-06BD-42F7-9C25-559370CBA10B}">
      <dgm:prSet/>
      <dgm:spPr/>
    </dgm:pt>
    <dgm:pt modelId="{A12F8B02-6FE4-49DB-8C2B-DF17658CC1A4}" type="pres">
      <dgm:prSet presAssocID="{DBA8320E-5B83-4A35-A738-A10003FBEF35}" presName="linear" presStyleCnt="0">
        <dgm:presLayoutVars>
          <dgm:animLvl val="lvl"/>
          <dgm:resizeHandles val="exact"/>
        </dgm:presLayoutVars>
      </dgm:prSet>
      <dgm:spPr/>
    </dgm:pt>
    <dgm:pt modelId="{64659396-3F3B-40F4-887D-E5223D1E9EF9}" type="pres">
      <dgm:prSet presAssocID="{0AAE1C98-5784-42C6-8A9B-46A538316C23}" presName="parentText" presStyleLbl="node1" presStyleIdx="0" presStyleCnt="5">
        <dgm:presLayoutVars>
          <dgm:chMax val="0"/>
          <dgm:bulletEnabled val="1"/>
        </dgm:presLayoutVars>
      </dgm:prSet>
      <dgm:spPr/>
    </dgm:pt>
    <dgm:pt modelId="{69D5FB29-39A2-4CB7-8A21-0E1190DE8B5D}" type="pres">
      <dgm:prSet presAssocID="{EC7157DC-2193-490D-B9A1-74D75AB8DDF3}" presName="spacer" presStyleCnt="0"/>
      <dgm:spPr/>
    </dgm:pt>
    <dgm:pt modelId="{C4C903D7-8260-4A09-8812-35CF163B3CEA}" type="pres">
      <dgm:prSet presAssocID="{07525430-06BF-441D-B7C6-11B38E2CA97A}" presName="parentText" presStyleLbl="node1" presStyleIdx="1" presStyleCnt="5">
        <dgm:presLayoutVars>
          <dgm:chMax val="0"/>
          <dgm:bulletEnabled val="1"/>
        </dgm:presLayoutVars>
      </dgm:prSet>
      <dgm:spPr/>
    </dgm:pt>
    <dgm:pt modelId="{FF68C0B6-432C-4956-92D1-98EE263E6566}" type="pres">
      <dgm:prSet presAssocID="{D180CEF8-DC2A-4211-B2AD-16635BFAB451}" presName="spacer" presStyleCnt="0"/>
      <dgm:spPr/>
    </dgm:pt>
    <dgm:pt modelId="{352A3BE6-2431-47CC-96F2-18091CDA9B96}" type="pres">
      <dgm:prSet presAssocID="{8C9EEBCF-7AD1-4D8C-90BB-36D7AB57685B}" presName="parentText" presStyleLbl="node1" presStyleIdx="2" presStyleCnt="5">
        <dgm:presLayoutVars>
          <dgm:chMax val="0"/>
          <dgm:bulletEnabled val="1"/>
        </dgm:presLayoutVars>
      </dgm:prSet>
      <dgm:spPr/>
    </dgm:pt>
    <dgm:pt modelId="{E014BAD5-8F0B-4716-821D-CB43A6899D07}" type="pres">
      <dgm:prSet presAssocID="{96A81CD7-A581-4C4D-B094-68FB036D2E63}" presName="spacer" presStyleCnt="0"/>
      <dgm:spPr/>
    </dgm:pt>
    <dgm:pt modelId="{F6D190BD-3972-421D-B179-8128D75AC012}" type="pres">
      <dgm:prSet presAssocID="{736C2B88-FD10-4445-AA08-1D7040E777D3}" presName="parentText" presStyleLbl="node1" presStyleIdx="3" presStyleCnt="5">
        <dgm:presLayoutVars>
          <dgm:chMax val="0"/>
          <dgm:bulletEnabled val="1"/>
        </dgm:presLayoutVars>
      </dgm:prSet>
      <dgm:spPr/>
    </dgm:pt>
    <dgm:pt modelId="{5D662BBE-2037-4C89-96CF-374D07C15144}" type="pres">
      <dgm:prSet presAssocID="{F51E0204-7BB8-4003-AEAD-541FD4FFE4B5}" presName="spacer" presStyleCnt="0"/>
      <dgm:spPr/>
    </dgm:pt>
    <dgm:pt modelId="{5173616B-54E8-48FA-9EE5-A2B4C4102A1E}" type="pres">
      <dgm:prSet presAssocID="{68CE513E-0F4A-4931-90D1-59D4496343F8}" presName="parentText" presStyleLbl="node1" presStyleIdx="4" presStyleCnt="5">
        <dgm:presLayoutVars>
          <dgm:chMax val="0"/>
          <dgm:bulletEnabled val="1"/>
        </dgm:presLayoutVars>
      </dgm:prSet>
      <dgm:spPr/>
    </dgm:pt>
  </dgm:ptLst>
  <dgm:cxnLst>
    <dgm:cxn modelId="{5B9CF117-3B2F-4DDB-BCEC-DF9E2CAB40DE}" srcId="{DBA8320E-5B83-4A35-A738-A10003FBEF35}" destId="{8C9EEBCF-7AD1-4D8C-90BB-36D7AB57685B}" srcOrd="2" destOrd="0" parTransId="{1F7FFF95-7CA2-4DC0-8C1B-96531DD250FB}" sibTransId="{96A81CD7-A581-4C4D-B094-68FB036D2E63}"/>
    <dgm:cxn modelId="{7B13F330-68EE-4C26-BBEF-27AD3C1CE5FF}" type="presOf" srcId="{DBA8320E-5B83-4A35-A738-A10003FBEF35}" destId="{A12F8B02-6FE4-49DB-8C2B-DF17658CC1A4}" srcOrd="0" destOrd="0" presId="urn:microsoft.com/office/officeart/2005/8/layout/vList2"/>
    <dgm:cxn modelId="{79662246-9E3B-4C41-B27B-D12538E474B2}" type="presOf" srcId="{0AAE1C98-5784-42C6-8A9B-46A538316C23}" destId="{64659396-3F3B-40F4-887D-E5223D1E9EF9}" srcOrd="0" destOrd="0" presId="urn:microsoft.com/office/officeart/2005/8/layout/vList2"/>
    <dgm:cxn modelId="{BA983B49-75BB-4F66-A1B7-09EA2464D21B}" srcId="{DBA8320E-5B83-4A35-A738-A10003FBEF35}" destId="{07525430-06BF-441D-B7C6-11B38E2CA97A}" srcOrd="1" destOrd="0" parTransId="{E28A517A-F97F-4B33-B3F0-D6619336841B}" sibTransId="{D180CEF8-DC2A-4211-B2AD-16635BFAB451}"/>
    <dgm:cxn modelId="{E64AE86A-9ABE-465D-ADC5-5FF2D14C64F8}" srcId="{DBA8320E-5B83-4A35-A738-A10003FBEF35}" destId="{0AAE1C98-5784-42C6-8A9B-46A538316C23}" srcOrd="0" destOrd="0" parTransId="{A50BB412-C4C7-4483-952E-BE4FD586C409}" sibTransId="{EC7157DC-2193-490D-B9A1-74D75AB8DDF3}"/>
    <dgm:cxn modelId="{6E8B79B5-08C8-44B5-80F0-7628EDB22B4C}" srcId="{DBA8320E-5B83-4A35-A738-A10003FBEF35}" destId="{736C2B88-FD10-4445-AA08-1D7040E777D3}" srcOrd="3" destOrd="0" parTransId="{6B57ADEB-2CE5-44F9-8246-65ED68A8507F}" sibTransId="{F51E0204-7BB8-4003-AEAD-541FD4FFE4B5}"/>
    <dgm:cxn modelId="{E00225C6-CB2E-4C97-B100-536F18F60491}" type="presOf" srcId="{736C2B88-FD10-4445-AA08-1D7040E777D3}" destId="{F6D190BD-3972-421D-B179-8128D75AC012}" srcOrd="0" destOrd="0" presId="urn:microsoft.com/office/officeart/2005/8/layout/vList2"/>
    <dgm:cxn modelId="{DD90DED8-06BD-42F7-9C25-559370CBA10B}" srcId="{DBA8320E-5B83-4A35-A738-A10003FBEF35}" destId="{68CE513E-0F4A-4931-90D1-59D4496343F8}" srcOrd="4" destOrd="0" parTransId="{D141941F-52FD-411A-97DB-9A2A559DD100}" sibTransId="{4218D378-39A6-4397-ADF9-05F80BBFC378}"/>
    <dgm:cxn modelId="{DB7E51DA-39F4-4B8D-8193-7A821631BAAA}" type="presOf" srcId="{8C9EEBCF-7AD1-4D8C-90BB-36D7AB57685B}" destId="{352A3BE6-2431-47CC-96F2-18091CDA9B96}" srcOrd="0" destOrd="0" presId="urn:microsoft.com/office/officeart/2005/8/layout/vList2"/>
    <dgm:cxn modelId="{D53015F2-B597-4166-8B7C-48F7E486F6D1}" type="presOf" srcId="{68CE513E-0F4A-4931-90D1-59D4496343F8}" destId="{5173616B-54E8-48FA-9EE5-A2B4C4102A1E}" srcOrd="0" destOrd="0" presId="urn:microsoft.com/office/officeart/2005/8/layout/vList2"/>
    <dgm:cxn modelId="{52DC94F7-2262-414D-BF68-C1FBB948B21D}" type="presOf" srcId="{07525430-06BF-441D-B7C6-11B38E2CA97A}" destId="{C4C903D7-8260-4A09-8812-35CF163B3CEA}" srcOrd="0" destOrd="0" presId="urn:microsoft.com/office/officeart/2005/8/layout/vList2"/>
    <dgm:cxn modelId="{8468C3D3-EC63-46BF-A59F-A34860DF29D9}" type="presParOf" srcId="{A12F8B02-6FE4-49DB-8C2B-DF17658CC1A4}" destId="{64659396-3F3B-40F4-887D-E5223D1E9EF9}" srcOrd="0" destOrd="0" presId="urn:microsoft.com/office/officeart/2005/8/layout/vList2"/>
    <dgm:cxn modelId="{2136A4EE-F39C-4439-94E0-436E54AE066C}" type="presParOf" srcId="{A12F8B02-6FE4-49DB-8C2B-DF17658CC1A4}" destId="{69D5FB29-39A2-4CB7-8A21-0E1190DE8B5D}" srcOrd="1" destOrd="0" presId="urn:microsoft.com/office/officeart/2005/8/layout/vList2"/>
    <dgm:cxn modelId="{7610E9AE-3EF1-4385-B66C-6F4EA90345F4}" type="presParOf" srcId="{A12F8B02-6FE4-49DB-8C2B-DF17658CC1A4}" destId="{C4C903D7-8260-4A09-8812-35CF163B3CEA}" srcOrd="2" destOrd="0" presId="urn:microsoft.com/office/officeart/2005/8/layout/vList2"/>
    <dgm:cxn modelId="{6ABAC08C-5176-4210-B62E-80DA3093C6FC}" type="presParOf" srcId="{A12F8B02-6FE4-49DB-8C2B-DF17658CC1A4}" destId="{FF68C0B6-432C-4956-92D1-98EE263E6566}" srcOrd="3" destOrd="0" presId="urn:microsoft.com/office/officeart/2005/8/layout/vList2"/>
    <dgm:cxn modelId="{5A837E9F-4BE0-41B1-BDFD-3143F77EFE79}" type="presParOf" srcId="{A12F8B02-6FE4-49DB-8C2B-DF17658CC1A4}" destId="{352A3BE6-2431-47CC-96F2-18091CDA9B96}" srcOrd="4" destOrd="0" presId="urn:microsoft.com/office/officeart/2005/8/layout/vList2"/>
    <dgm:cxn modelId="{DC729E07-6015-4701-A36E-25A05A446E16}" type="presParOf" srcId="{A12F8B02-6FE4-49DB-8C2B-DF17658CC1A4}" destId="{E014BAD5-8F0B-4716-821D-CB43A6899D07}" srcOrd="5" destOrd="0" presId="urn:microsoft.com/office/officeart/2005/8/layout/vList2"/>
    <dgm:cxn modelId="{E701B9F3-1521-440D-B50D-5AB5C08D947A}" type="presParOf" srcId="{A12F8B02-6FE4-49DB-8C2B-DF17658CC1A4}" destId="{F6D190BD-3972-421D-B179-8128D75AC012}" srcOrd="6" destOrd="0" presId="urn:microsoft.com/office/officeart/2005/8/layout/vList2"/>
    <dgm:cxn modelId="{7CE87E59-B80B-48CE-A0FF-EA48DFB10E59}" type="presParOf" srcId="{A12F8B02-6FE4-49DB-8C2B-DF17658CC1A4}" destId="{5D662BBE-2037-4C89-96CF-374D07C15144}" srcOrd="7" destOrd="0" presId="urn:microsoft.com/office/officeart/2005/8/layout/vList2"/>
    <dgm:cxn modelId="{67C2C515-8A71-46B6-ACAC-6AD7AB688F08}" type="presParOf" srcId="{A12F8B02-6FE4-49DB-8C2B-DF17658CC1A4}" destId="{5173616B-54E8-48FA-9EE5-A2B4C4102A1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DAA1D5-B50A-490A-A135-00070388C126}"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74F0660B-5ADB-4F7A-9894-FE8C2BA0582A}">
      <dgm:prSet/>
      <dgm:spPr/>
      <dgm:t>
        <a:bodyPr/>
        <a:lstStyle/>
        <a:p>
          <a:pPr>
            <a:lnSpc>
              <a:spcPct val="100000"/>
            </a:lnSpc>
          </a:pPr>
          <a:r>
            <a:rPr lang="en-US" i="1" dirty="0"/>
            <a:t>Define Markov decision process (Slide 2)</a:t>
          </a:r>
          <a:endParaRPr lang="en-US" dirty="0"/>
        </a:p>
      </dgm:t>
    </dgm:pt>
    <dgm:pt modelId="{94942036-CBEE-4268-A6DD-1FDAB621E14F}" type="parTrans" cxnId="{F619806D-8CA5-4684-9F37-526F66EA75E2}">
      <dgm:prSet/>
      <dgm:spPr/>
      <dgm:t>
        <a:bodyPr/>
        <a:lstStyle/>
        <a:p>
          <a:endParaRPr lang="en-US"/>
        </a:p>
      </dgm:t>
    </dgm:pt>
    <dgm:pt modelId="{0C4B5505-4012-4C14-9A78-F17AE93FC600}" type="sibTrans" cxnId="{F619806D-8CA5-4684-9F37-526F66EA75E2}">
      <dgm:prSet/>
      <dgm:spPr/>
      <dgm:t>
        <a:bodyPr/>
        <a:lstStyle/>
        <a:p>
          <a:endParaRPr lang="en-US"/>
        </a:p>
      </dgm:t>
    </dgm:pt>
    <dgm:pt modelId="{05D7541F-7DA2-4D40-B1A1-57F29026E675}">
      <dgm:prSet/>
      <dgm:spPr/>
      <dgm:t>
        <a:bodyPr/>
        <a:lstStyle/>
        <a:p>
          <a:pPr>
            <a:lnSpc>
              <a:spcPct val="100000"/>
            </a:lnSpc>
          </a:pPr>
          <a:r>
            <a:rPr lang="en-US" i="1" dirty="0"/>
            <a:t>Explain about grid world problem (Slide 3)</a:t>
          </a:r>
          <a:endParaRPr lang="en-US" dirty="0"/>
        </a:p>
      </dgm:t>
    </dgm:pt>
    <dgm:pt modelId="{C127E814-7491-41B9-85FB-50C4E2A83DB7}" type="parTrans" cxnId="{91D63A9A-C85A-46FA-84C2-9875E8D6B9C9}">
      <dgm:prSet/>
      <dgm:spPr/>
      <dgm:t>
        <a:bodyPr/>
        <a:lstStyle/>
        <a:p>
          <a:endParaRPr lang="en-US"/>
        </a:p>
      </dgm:t>
    </dgm:pt>
    <dgm:pt modelId="{BE99882D-BCA9-4B8A-B3AB-D572313F7886}" type="sibTrans" cxnId="{91D63A9A-C85A-46FA-84C2-9875E8D6B9C9}">
      <dgm:prSet/>
      <dgm:spPr/>
      <dgm:t>
        <a:bodyPr/>
        <a:lstStyle/>
        <a:p>
          <a:endParaRPr lang="en-US"/>
        </a:p>
      </dgm:t>
    </dgm:pt>
    <dgm:pt modelId="{AD46FFC2-D249-455D-953C-E286754151F9}">
      <dgm:prSet/>
      <dgm:spPr/>
      <dgm:t>
        <a:bodyPr/>
        <a:lstStyle/>
        <a:p>
          <a:pPr rtl="0">
            <a:lnSpc>
              <a:spcPct val="100000"/>
            </a:lnSpc>
          </a:pPr>
          <a:r>
            <a:rPr lang="en-US" i="1" dirty="0"/>
            <a:t>Explain about Agent, Environment, state, action, reward, additive reward, transition model</a:t>
          </a:r>
          <a:r>
            <a:rPr lang="en-US" i="1" dirty="0">
              <a:latin typeface="Calibri Light" panose="020F0302020204030204"/>
            </a:rPr>
            <a:t>, fully observable.</a:t>
          </a:r>
          <a:r>
            <a:rPr lang="en-US" i="1" dirty="0"/>
            <a:t> </a:t>
          </a:r>
          <a:r>
            <a:rPr lang="en-US" i="1" dirty="0">
              <a:latin typeface="Calibri Light" panose="020F0302020204030204"/>
            </a:rPr>
            <a:t>Sequential, policy </a:t>
          </a:r>
          <a:r>
            <a:rPr lang="en-US" i="1" dirty="0"/>
            <a:t>(Slides </a:t>
          </a:r>
          <a:r>
            <a:rPr lang="en-US" i="1" dirty="0">
              <a:latin typeface="Calibri Light" panose="020F0302020204030204"/>
            </a:rPr>
            <a:t>4-13</a:t>
          </a:r>
          <a:r>
            <a:rPr lang="en-US" i="1" dirty="0"/>
            <a:t>)</a:t>
          </a:r>
          <a:endParaRPr lang="en-US" dirty="0"/>
        </a:p>
      </dgm:t>
    </dgm:pt>
    <dgm:pt modelId="{05C2F6FD-6476-41AE-B116-7084F6435AAD}" type="parTrans" cxnId="{A7055BB5-02B0-4C38-808A-9AA81C5633A1}">
      <dgm:prSet/>
      <dgm:spPr/>
      <dgm:t>
        <a:bodyPr/>
        <a:lstStyle/>
        <a:p>
          <a:endParaRPr lang="en-US"/>
        </a:p>
      </dgm:t>
    </dgm:pt>
    <dgm:pt modelId="{4E5898E1-8A03-4A5D-9B36-62675629F3C3}" type="sibTrans" cxnId="{A7055BB5-02B0-4C38-808A-9AA81C5633A1}">
      <dgm:prSet/>
      <dgm:spPr/>
      <dgm:t>
        <a:bodyPr/>
        <a:lstStyle/>
        <a:p>
          <a:endParaRPr lang="en-US"/>
        </a:p>
      </dgm:t>
    </dgm:pt>
    <dgm:pt modelId="{BB36260E-3ED0-4EED-B761-2BA04492E2D6}">
      <dgm:prSet/>
      <dgm:spPr/>
      <dgm:t>
        <a:bodyPr/>
        <a:lstStyle/>
        <a:p>
          <a:pPr rtl="0">
            <a:lnSpc>
              <a:spcPct val="100000"/>
            </a:lnSpc>
          </a:pPr>
          <a:r>
            <a:rPr lang="en-US" i="1" dirty="0"/>
            <a:t>Explain about probability distribution of state change in deterministic and stochastic grid world game (Slide </a:t>
          </a:r>
          <a:r>
            <a:rPr lang="en-US" i="1" dirty="0">
              <a:latin typeface="Calibri Light" panose="020F0302020204030204"/>
            </a:rPr>
            <a:t>14 - 15</a:t>
          </a:r>
          <a:r>
            <a:rPr lang="en-US" i="1" dirty="0"/>
            <a:t>)</a:t>
          </a:r>
          <a:endParaRPr lang="en-US" dirty="0"/>
        </a:p>
      </dgm:t>
    </dgm:pt>
    <dgm:pt modelId="{9DF9404B-FEB9-479B-9457-60B78C08822C}" type="parTrans" cxnId="{231A6ABB-D492-494F-A875-4278DC1B6807}">
      <dgm:prSet/>
      <dgm:spPr/>
      <dgm:t>
        <a:bodyPr/>
        <a:lstStyle/>
        <a:p>
          <a:endParaRPr lang="en-US"/>
        </a:p>
      </dgm:t>
    </dgm:pt>
    <dgm:pt modelId="{FF38221B-C205-4011-8797-2B4EE3DC977C}" type="sibTrans" cxnId="{231A6ABB-D492-494F-A875-4278DC1B6807}">
      <dgm:prSet/>
      <dgm:spPr/>
      <dgm:t>
        <a:bodyPr/>
        <a:lstStyle/>
        <a:p>
          <a:endParaRPr lang="en-US"/>
        </a:p>
      </dgm:t>
    </dgm:pt>
    <dgm:pt modelId="{1D5C3EE5-4B23-452F-A4A9-EC239CDBB8ED}" type="pres">
      <dgm:prSet presAssocID="{5ADAA1D5-B50A-490A-A135-00070388C126}" presName="root" presStyleCnt="0">
        <dgm:presLayoutVars>
          <dgm:dir/>
          <dgm:resizeHandles val="exact"/>
        </dgm:presLayoutVars>
      </dgm:prSet>
      <dgm:spPr/>
    </dgm:pt>
    <dgm:pt modelId="{2F2F0DFD-18C2-4581-A43C-C1BA7FAA5ED5}" type="pres">
      <dgm:prSet presAssocID="{74F0660B-5ADB-4F7A-9894-FE8C2BA0582A}" presName="compNode" presStyleCnt="0"/>
      <dgm:spPr/>
    </dgm:pt>
    <dgm:pt modelId="{2A600EE2-E51A-4973-9DA8-F40F04ABC949}" type="pres">
      <dgm:prSet presAssocID="{74F0660B-5ADB-4F7A-9894-FE8C2BA0582A}" presName="bgRect" presStyleLbl="bgShp" presStyleIdx="0" presStyleCnt="4"/>
      <dgm:spPr/>
    </dgm:pt>
    <dgm:pt modelId="{A99EB4D2-CDA6-4694-8571-FB800BFBB856}" type="pres">
      <dgm:prSet presAssocID="{74F0660B-5ADB-4F7A-9894-FE8C2BA058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06A55534-4161-4720-BA0B-D4CD5C573D78}" type="pres">
      <dgm:prSet presAssocID="{74F0660B-5ADB-4F7A-9894-FE8C2BA0582A}" presName="spaceRect" presStyleCnt="0"/>
      <dgm:spPr/>
    </dgm:pt>
    <dgm:pt modelId="{14D1873D-5C92-4E40-BFB8-39849BD783C0}" type="pres">
      <dgm:prSet presAssocID="{74F0660B-5ADB-4F7A-9894-FE8C2BA0582A}" presName="parTx" presStyleLbl="revTx" presStyleIdx="0" presStyleCnt="4">
        <dgm:presLayoutVars>
          <dgm:chMax val="0"/>
          <dgm:chPref val="0"/>
        </dgm:presLayoutVars>
      </dgm:prSet>
      <dgm:spPr/>
    </dgm:pt>
    <dgm:pt modelId="{BD29E322-F489-4CD7-9AA9-A319ED7CBCA3}" type="pres">
      <dgm:prSet presAssocID="{0C4B5505-4012-4C14-9A78-F17AE93FC600}" presName="sibTrans" presStyleCnt="0"/>
      <dgm:spPr/>
    </dgm:pt>
    <dgm:pt modelId="{AE35AF91-0485-456E-9C82-5E21F62D0493}" type="pres">
      <dgm:prSet presAssocID="{05D7541F-7DA2-4D40-B1A1-57F29026E675}" presName="compNode" presStyleCnt="0"/>
      <dgm:spPr/>
    </dgm:pt>
    <dgm:pt modelId="{FBF6B33E-78C2-4664-867D-6489F0D59DC6}" type="pres">
      <dgm:prSet presAssocID="{05D7541F-7DA2-4D40-B1A1-57F29026E675}" presName="bgRect" presStyleLbl="bgShp" presStyleIdx="1" presStyleCnt="4"/>
      <dgm:spPr/>
    </dgm:pt>
    <dgm:pt modelId="{39779F6D-9CA5-4066-AA42-47CC38078499}" type="pres">
      <dgm:prSet presAssocID="{05D7541F-7DA2-4D40-B1A1-57F29026E6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F7A284C5-EA0D-43C1-98D9-8ED9F3D6614A}" type="pres">
      <dgm:prSet presAssocID="{05D7541F-7DA2-4D40-B1A1-57F29026E675}" presName="spaceRect" presStyleCnt="0"/>
      <dgm:spPr/>
    </dgm:pt>
    <dgm:pt modelId="{AD024145-5A34-4A07-932A-952E5D322715}" type="pres">
      <dgm:prSet presAssocID="{05D7541F-7DA2-4D40-B1A1-57F29026E675}" presName="parTx" presStyleLbl="revTx" presStyleIdx="1" presStyleCnt="4">
        <dgm:presLayoutVars>
          <dgm:chMax val="0"/>
          <dgm:chPref val="0"/>
        </dgm:presLayoutVars>
      </dgm:prSet>
      <dgm:spPr/>
    </dgm:pt>
    <dgm:pt modelId="{6B18926D-985D-4AB4-9472-45B257DA15D1}" type="pres">
      <dgm:prSet presAssocID="{BE99882D-BCA9-4B8A-B3AB-D572313F7886}" presName="sibTrans" presStyleCnt="0"/>
      <dgm:spPr/>
    </dgm:pt>
    <dgm:pt modelId="{FB668119-A5C3-405D-9073-95D94CE0EBF0}" type="pres">
      <dgm:prSet presAssocID="{AD46FFC2-D249-455D-953C-E286754151F9}" presName="compNode" presStyleCnt="0"/>
      <dgm:spPr/>
    </dgm:pt>
    <dgm:pt modelId="{DF906406-EFA8-41C7-BF11-1E3FDFB96D4D}" type="pres">
      <dgm:prSet presAssocID="{AD46FFC2-D249-455D-953C-E286754151F9}" presName="bgRect" presStyleLbl="bgShp" presStyleIdx="2" presStyleCnt="4"/>
      <dgm:spPr/>
    </dgm:pt>
    <dgm:pt modelId="{6EE9183F-F8A7-4A55-A976-310D137B60EA}" type="pres">
      <dgm:prSet presAssocID="{AD46FFC2-D249-455D-953C-E286754151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2C820F2D-60E8-447A-B0AF-8F3B789AF67C}" type="pres">
      <dgm:prSet presAssocID="{AD46FFC2-D249-455D-953C-E286754151F9}" presName="spaceRect" presStyleCnt="0"/>
      <dgm:spPr/>
    </dgm:pt>
    <dgm:pt modelId="{46F995CF-AC5A-4469-8935-4E0F98F84269}" type="pres">
      <dgm:prSet presAssocID="{AD46FFC2-D249-455D-953C-E286754151F9}" presName="parTx" presStyleLbl="revTx" presStyleIdx="2" presStyleCnt="4">
        <dgm:presLayoutVars>
          <dgm:chMax val="0"/>
          <dgm:chPref val="0"/>
        </dgm:presLayoutVars>
      </dgm:prSet>
      <dgm:spPr/>
    </dgm:pt>
    <dgm:pt modelId="{738FC618-822A-4B19-B322-4E3EE70B7807}" type="pres">
      <dgm:prSet presAssocID="{4E5898E1-8A03-4A5D-9B36-62675629F3C3}" presName="sibTrans" presStyleCnt="0"/>
      <dgm:spPr/>
    </dgm:pt>
    <dgm:pt modelId="{8D4F2D7C-98AB-4A1F-8BEC-9CF98288D7EB}" type="pres">
      <dgm:prSet presAssocID="{BB36260E-3ED0-4EED-B761-2BA04492E2D6}" presName="compNode" presStyleCnt="0"/>
      <dgm:spPr/>
    </dgm:pt>
    <dgm:pt modelId="{3C0A217D-4EB5-4752-9F78-FE2849D870E6}" type="pres">
      <dgm:prSet presAssocID="{BB36260E-3ED0-4EED-B761-2BA04492E2D6}" presName="bgRect" presStyleLbl="bgShp" presStyleIdx="3" presStyleCnt="4"/>
      <dgm:spPr/>
    </dgm:pt>
    <dgm:pt modelId="{047C3E61-1F51-4F76-9CAE-905B1BE12741}" type="pres">
      <dgm:prSet presAssocID="{BB36260E-3ED0-4EED-B761-2BA04492E2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7BBF5B75-3C54-41A5-B5EC-9FF1D10FB7EF}" type="pres">
      <dgm:prSet presAssocID="{BB36260E-3ED0-4EED-B761-2BA04492E2D6}" presName="spaceRect" presStyleCnt="0"/>
      <dgm:spPr/>
    </dgm:pt>
    <dgm:pt modelId="{78EC941A-B8AE-4E90-AACA-5C517837C141}" type="pres">
      <dgm:prSet presAssocID="{BB36260E-3ED0-4EED-B761-2BA04492E2D6}" presName="parTx" presStyleLbl="revTx" presStyleIdx="3" presStyleCnt="4">
        <dgm:presLayoutVars>
          <dgm:chMax val="0"/>
          <dgm:chPref val="0"/>
        </dgm:presLayoutVars>
      </dgm:prSet>
      <dgm:spPr/>
    </dgm:pt>
  </dgm:ptLst>
  <dgm:cxnLst>
    <dgm:cxn modelId="{9B981210-3D8E-41B4-A6F8-F6FD29AEE0F5}" type="presOf" srcId="{5ADAA1D5-B50A-490A-A135-00070388C126}" destId="{1D5C3EE5-4B23-452F-A4A9-EC239CDBB8ED}" srcOrd="0" destOrd="0" presId="urn:microsoft.com/office/officeart/2018/2/layout/IconVerticalSolidList"/>
    <dgm:cxn modelId="{1C00556D-2527-4C32-BF8B-435D459D970B}" type="presOf" srcId="{BB36260E-3ED0-4EED-B761-2BA04492E2D6}" destId="{78EC941A-B8AE-4E90-AACA-5C517837C141}" srcOrd="0" destOrd="0" presId="urn:microsoft.com/office/officeart/2018/2/layout/IconVerticalSolidList"/>
    <dgm:cxn modelId="{F619806D-8CA5-4684-9F37-526F66EA75E2}" srcId="{5ADAA1D5-B50A-490A-A135-00070388C126}" destId="{74F0660B-5ADB-4F7A-9894-FE8C2BA0582A}" srcOrd="0" destOrd="0" parTransId="{94942036-CBEE-4268-A6DD-1FDAB621E14F}" sibTransId="{0C4B5505-4012-4C14-9A78-F17AE93FC600}"/>
    <dgm:cxn modelId="{AC636A8A-7118-4D04-94E2-E338A230AFD2}" type="presOf" srcId="{05D7541F-7DA2-4D40-B1A1-57F29026E675}" destId="{AD024145-5A34-4A07-932A-952E5D322715}" srcOrd="0" destOrd="0" presId="urn:microsoft.com/office/officeart/2018/2/layout/IconVerticalSolidList"/>
    <dgm:cxn modelId="{91D63A9A-C85A-46FA-84C2-9875E8D6B9C9}" srcId="{5ADAA1D5-B50A-490A-A135-00070388C126}" destId="{05D7541F-7DA2-4D40-B1A1-57F29026E675}" srcOrd="1" destOrd="0" parTransId="{C127E814-7491-41B9-85FB-50C4E2A83DB7}" sibTransId="{BE99882D-BCA9-4B8A-B3AB-D572313F7886}"/>
    <dgm:cxn modelId="{354650A5-69B8-4AFD-9A3D-559E2220C786}" type="presOf" srcId="{74F0660B-5ADB-4F7A-9894-FE8C2BA0582A}" destId="{14D1873D-5C92-4E40-BFB8-39849BD783C0}" srcOrd="0" destOrd="0" presId="urn:microsoft.com/office/officeart/2018/2/layout/IconVerticalSolidList"/>
    <dgm:cxn modelId="{A7055BB5-02B0-4C38-808A-9AA81C5633A1}" srcId="{5ADAA1D5-B50A-490A-A135-00070388C126}" destId="{AD46FFC2-D249-455D-953C-E286754151F9}" srcOrd="2" destOrd="0" parTransId="{05C2F6FD-6476-41AE-B116-7084F6435AAD}" sibTransId="{4E5898E1-8A03-4A5D-9B36-62675629F3C3}"/>
    <dgm:cxn modelId="{284345B6-84E3-48B4-9790-CF5684E0035F}" type="presOf" srcId="{AD46FFC2-D249-455D-953C-E286754151F9}" destId="{46F995CF-AC5A-4469-8935-4E0F98F84269}" srcOrd="0" destOrd="0" presId="urn:microsoft.com/office/officeart/2018/2/layout/IconVerticalSolidList"/>
    <dgm:cxn modelId="{231A6ABB-D492-494F-A875-4278DC1B6807}" srcId="{5ADAA1D5-B50A-490A-A135-00070388C126}" destId="{BB36260E-3ED0-4EED-B761-2BA04492E2D6}" srcOrd="3" destOrd="0" parTransId="{9DF9404B-FEB9-479B-9457-60B78C08822C}" sibTransId="{FF38221B-C205-4011-8797-2B4EE3DC977C}"/>
    <dgm:cxn modelId="{551FC0C0-18D9-4A71-893C-C8CC69633E65}" type="presParOf" srcId="{1D5C3EE5-4B23-452F-A4A9-EC239CDBB8ED}" destId="{2F2F0DFD-18C2-4581-A43C-C1BA7FAA5ED5}" srcOrd="0" destOrd="0" presId="urn:microsoft.com/office/officeart/2018/2/layout/IconVerticalSolidList"/>
    <dgm:cxn modelId="{81048CFC-DB35-4511-A887-D262DC6E2BAE}" type="presParOf" srcId="{2F2F0DFD-18C2-4581-A43C-C1BA7FAA5ED5}" destId="{2A600EE2-E51A-4973-9DA8-F40F04ABC949}" srcOrd="0" destOrd="0" presId="urn:microsoft.com/office/officeart/2018/2/layout/IconVerticalSolidList"/>
    <dgm:cxn modelId="{5FAAE2DA-B7DA-4F67-9B11-0BA686896318}" type="presParOf" srcId="{2F2F0DFD-18C2-4581-A43C-C1BA7FAA5ED5}" destId="{A99EB4D2-CDA6-4694-8571-FB800BFBB856}" srcOrd="1" destOrd="0" presId="urn:microsoft.com/office/officeart/2018/2/layout/IconVerticalSolidList"/>
    <dgm:cxn modelId="{CD18E4DB-AF74-4FC5-826D-4A89B4F62688}" type="presParOf" srcId="{2F2F0DFD-18C2-4581-A43C-C1BA7FAA5ED5}" destId="{06A55534-4161-4720-BA0B-D4CD5C573D78}" srcOrd="2" destOrd="0" presId="urn:microsoft.com/office/officeart/2018/2/layout/IconVerticalSolidList"/>
    <dgm:cxn modelId="{70C95D03-1B1D-4056-BDF1-AACAD052EF53}" type="presParOf" srcId="{2F2F0DFD-18C2-4581-A43C-C1BA7FAA5ED5}" destId="{14D1873D-5C92-4E40-BFB8-39849BD783C0}" srcOrd="3" destOrd="0" presId="urn:microsoft.com/office/officeart/2018/2/layout/IconVerticalSolidList"/>
    <dgm:cxn modelId="{4AF0047B-3043-4E0D-97DE-45A6AF326BA7}" type="presParOf" srcId="{1D5C3EE5-4B23-452F-A4A9-EC239CDBB8ED}" destId="{BD29E322-F489-4CD7-9AA9-A319ED7CBCA3}" srcOrd="1" destOrd="0" presId="urn:microsoft.com/office/officeart/2018/2/layout/IconVerticalSolidList"/>
    <dgm:cxn modelId="{2D8E8FCE-1EB6-425A-B95C-FBB9E393147F}" type="presParOf" srcId="{1D5C3EE5-4B23-452F-A4A9-EC239CDBB8ED}" destId="{AE35AF91-0485-456E-9C82-5E21F62D0493}" srcOrd="2" destOrd="0" presId="urn:microsoft.com/office/officeart/2018/2/layout/IconVerticalSolidList"/>
    <dgm:cxn modelId="{71EEFFD2-69B2-4A21-9850-05B38FAF8E16}" type="presParOf" srcId="{AE35AF91-0485-456E-9C82-5E21F62D0493}" destId="{FBF6B33E-78C2-4664-867D-6489F0D59DC6}" srcOrd="0" destOrd="0" presId="urn:microsoft.com/office/officeart/2018/2/layout/IconVerticalSolidList"/>
    <dgm:cxn modelId="{5A358FC8-3734-4E89-8F72-4FC697D80F89}" type="presParOf" srcId="{AE35AF91-0485-456E-9C82-5E21F62D0493}" destId="{39779F6D-9CA5-4066-AA42-47CC38078499}" srcOrd="1" destOrd="0" presId="urn:microsoft.com/office/officeart/2018/2/layout/IconVerticalSolidList"/>
    <dgm:cxn modelId="{6595F916-65ED-4380-B6C4-AF419DFA0BA5}" type="presParOf" srcId="{AE35AF91-0485-456E-9C82-5E21F62D0493}" destId="{F7A284C5-EA0D-43C1-98D9-8ED9F3D6614A}" srcOrd="2" destOrd="0" presId="urn:microsoft.com/office/officeart/2018/2/layout/IconVerticalSolidList"/>
    <dgm:cxn modelId="{15FB2876-17BF-4C9B-98F4-15B990016324}" type="presParOf" srcId="{AE35AF91-0485-456E-9C82-5E21F62D0493}" destId="{AD024145-5A34-4A07-932A-952E5D322715}" srcOrd="3" destOrd="0" presId="urn:microsoft.com/office/officeart/2018/2/layout/IconVerticalSolidList"/>
    <dgm:cxn modelId="{FCF12747-5419-43A9-A5D2-A923D56E0381}" type="presParOf" srcId="{1D5C3EE5-4B23-452F-A4A9-EC239CDBB8ED}" destId="{6B18926D-985D-4AB4-9472-45B257DA15D1}" srcOrd="3" destOrd="0" presId="urn:microsoft.com/office/officeart/2018/2/layout/IconVerticalSolidList"/>
    <dgm:cxn modelId="{CF585D87-4826-48E2-8FA4-99814E3BF7AE}" type="presParOf" srcId="{1D5C3EE5-4B23-452F-A4A9-EC239CDBB8ED}" destId="{FB668119-A5C3-405D-9073-95D94CE0EBF0}" srcOrd="4" destOrd="0" presId="urn:microsoft.com/office/officeart/2018/2/layout/IconVerticalSolidList"/>
    <dgm:cxn modelId="{1B54EDFD-6D53-49CC-96C9-C650AAB81CA7}" type="presParOf" srcId="{FB668119-A5C3-405D-9073-95D94CE0EBF0}" destId="{DF906406-EFA8-41C7-BF11-1E3FDFB96D4D}" srcOrd="0" destOrd="0" presId="urn:microsoft.com/office/officeart/2018/2/layout/IconVerticalSolidList"/>
    <dgm:cxn modelId="{2B6DC849-97FE-4DD9-BC23-54136B1F0207}" type="presParOf" srcId="{FB668119-A5C3-405D-9073-95D94CE0EBF0}" destId="{6EE9183F-F8A7-4A55-A976-310D137B60EA}" srcOrd="1" destOrd="0" presId="urn:microsoft.com/office/officeart/2018/2/layout/IconVerticalSolidList"/>
    <dgm:cxn modelId="{7C7664E4-8562-4DB5-918E-A0FC70CA48A7}" type="presParOf" srcId="{FB668119-A5C3-405D-9073-95D94CE0EBF0}" destId="{2C820F2D-60E8-447A-B0AF-8F3B789AF67C}" srcOrd="2" destOrd="0" presId="urn:microsoft.com/office/officeart/2018/2/layout/IconVerticalSolidList"/>
    <dgm:cxn modelId="{61F91E50-70DD-41C6-AE9D-C2D67A97CB21}" type="presParOf" srcId="{FB668119-A5C3-405D-9073-95D94CE0EBF0}" destId="{46F995CF-AC5A-4469-8935-4E0F98F84269}" srcOrd="3" destOrd="0" presId="urn:microsoft.com/office/officeart/2018/2/layout/IconVerticalSolidList"/>
    <dgm:cxn modelId="{F1EFB6F9-D46E-4679-8931-BE190E2FBD33}" type="presParOf" srcId="{1D5C3EE5-4B23-452F-A4A9-EC239CDBB8ED}" destId="{738FC618-822A-4B19-B322-4E3EE70B7807}" srcOrd="5" destOrd="0" presId="urn:microsoft.com/office/officeart/2018/2/layout/IconVerticalSolidList"/>
    <dgm:cxn modelId="{5F0B1C20-31DD-4B7C-BF55-4DAD3532FD91}" type="presParOf" srcId="{1D5C3EE5-4B23-452F-A4A9-EC239CDBB8ED}" destId="{8D4F2D7C-98AB-4A1F-8BEC-9CF98288D7EB}" srcOrd="6" destOrd="0" presId="urn:microsoft.com/office/officeart/2018/2/layout/IconVerticalSolidList"/>
    <dgm:cxn modelId="{14FCFBE8-1CEE-4E3D-9F9A-5536C534C053}" type="presParOf" srcId="{8D4F2D7C-98AB-4A1F-8BEC-9CF98288D7EB}" destId="{3C0A217D-4EB5-4752-9F78-FE2849D870E6}" srcOrd="0" destOrd="0" presId="urn:microsoft.com/office/officeart/2018/2/layout/IconVerticalSolidList"/>
    <dgm:cxn modelId="{6BC1AB66-6A95-4225-9184-81E4DFC7D30D}" type="presParOf" srcId="{8D4F2D7C-98AB-4A1F-8BEC-9CF98288D7EB}" destId="{047C3E61-1F51-4F76-9CAE-905B1BE12741}" srcOrd="1" destOrd="0" presId="urn:microsoft.com/office/officeart/2018/2/layout/IconVerticalSolidList"/>
    <dgm:cxn modelId="{1C7F08B1-C66A-445D-B54F-709013B90936}" type="presParOf" srcId="{8D4F2D7C-98AB-4A1F-8BEC-9CF98288D7EB}" destId="{7BBF5B75-3C54-41A5-B5EC-9FF1D10FB7EF}" srcOrd="2" destOrd="0" presId="urn:microsoft.com/office/officeart/2018/2/layout/IconVerticalSolidList"/>
    <dgm:cxn modelId="{2DB55146-2539-4B52-B90C-E929BC6254B1}" type="presParOf" srcId="{8D4F2D7C-98AB-4A1F-8BEC-9CF98288D7EB}" destId="{78EC941A-B8AE-4E90-AACA-5C517837C1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8A0BDF-91C6-45D0-837C-0763E23006F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1A5C8B5-CE01-425F-8027-B0A730631BEE}">
      <dgm:prSet/>
      <dgm:spPr/>
      <dgm:t>
        <a:bodyPr/>
        <a:lstStyle/>
        <a:p>
          <a:r>
            <a:rPr lang="en-US"/>
            <a:t>How we execute a policy In Stochastic Environment (Slides 17-20)</a:t>
          </a:r>
        </a:p>
      </dgm:t>
    </dgm:pt>
    <dgm:pt modelId="{9FD496D4-F887-4ABF-9AB4-1CC760B91673}" type="parTrans" cxnId="{FF1541C5-C50B-4B81-89C1-F2B163FFFFC1}">
      <dgm:prSet/>
      <dgm:spPr/>
      <dgm:t>
        <a:bodyPr/>
        <a:lstStyle/>
        <a:p>
          <a:endParaRPr lang="en-US"/>
        </a:p>
      </dgm:t>
    </dgm:pt>
    <dgm:pt modelId="{1B43F7DA-C809-4916-BEEC-2E4D656BD0F3}" type="sibTrans" cxnId="{FF1541C5-C50B-4B81-89C1-F2B163FFFFC1}">
      <dgm:prSet/>
      <dgm:spPr/>
      <dgm:t>
        <a:bodyPr/>
        <a:lstStyle/>
        <a:p>
          <a:endParaRPr lang="en-US"/>
        </a:p>
      </dgm:t>
    </dgm:pt>
    <dgm:pt modelId="{D0F37056-E109-49E9-8F2E-91CDCD130A50}">
      <dgm:prSet/>
      <dgm:spPr/>
      <dgm:t>
        <a:bodyPr/>
        <a:lstStyle/>
        <a:p>
          <a:r>
            <a:rPr lang="en-US"/>
            <a:t>Explain about calculation of utility of states in the absence of discount factor in deterministic world (Slides 25-27)</a:t>
          </a:r>
        </a:p>
      </dgm:t>
    </dgm:pt>
    <dgm:pt modelId="{B5953CD3-4695-4603-8651-CC376D78173E}" type="parTrans" cxnId="{74571EA2-E7A5-4946-A47B-C8D8C89CF2F2}">
      <dgm:prSet/>
      <dgm:spPr/>
      <dgm:t>
        <a:bodyPr/>
        <a:lstStyle/>
        <a:p>
          <a:endParaRPr lang="en-US"/>
        </a:p>
      </dgm:t>
    </dgm:pt>
    <dgm:pt modelId="{6090C5A5-AFDD-4D18-9823-C64CF9577B5A}" type="sibTrans" cxnId="{74571EA2-E7A5-4946-A47B-C8D8C89CF2F2}">
      <dgm:prSet/>
      <dgm:spPr/>
      <dgm:t>
        <a:bodyPr/>
        <a:lstStyle/>
        <a:p>
          <a:endParaRPr lang="en-US"/>
        </a:p>
      </dgm:t>
    </dgm:pt>
    <dgm:pt modelId="{4EDB7C65-FBA8-42F4-AE0B-204FAF3DB575}">
      <dgm:prSet/>
      <dgm:spPr/>
      <dgm:t>
        <a:bodyPr/>
        <a:lstStyle/>
        <a:p>
          <a:r>
            <a:rPr lang="en-US"/>
            <a:t>Why we need discount factor? Explain about calculation of utility of states in the presence of discount factor in deterministic world (Slides 28-29)</a:t>
          </a:r>
        </a:p>
      </dgm:t>
    </dgm:pt>
    <dgm:pt modelId="{483EA4F9-FC7B-48DF-9D95-F33230DE172C}" type="parTrans" cxnId="{6C905A4C-9E2B-4154-AC20-581899452D88}">
      <dgm:prSet/>
      <dgm:spPr/>
      <dgm:t>
        <a:bodyPr/>
        <a:lstStyle/>
        <a:p>
          <a:endParaRPr lang="en-US"/>
        </a:p>
      </dgm:t>
    </dgm:pt>
    <dgm:pt modelId="{5255F834-1A37-4DD1-8EA3-136B3EFA934E}" type="sibTrans" cxnId="{6C905A4C-9E2B-4154-AC20-581899452D88}">
      <dgm:prSet/>
      <dgm:spPr/>
      <dgm:t>
        <a:bodyPr/>
        <a:lstStyle/>
        <a:p>
          <a:endParaRPr lang="en-US"/>
        </a:p>
      </dgm:t>
    </dgm:pt>
    <dgm:pt modelId="{7660F64F-AB36-4491-8217-FCD15F5E6E69}">
      <dgm:prSet/>
      <dgm:spPr/>
      <dgm:t>
        <a:bodyPr/>
        <a:lstStyle/>
        <a:p>
          <a:r>
            <a:rPr lang="en-US"/>
            <a:t>Explain about calculation of utility of states in the presence of discount factor in stochastic world (Slide 33)</a:t>
          </a:r>
        </a:p>
      </dgm:t>
    </dgm:pt>
    <dgm:pt modelId="{413A461E-CEFE-45DE-A643-794A0E05D3C8}" type="parTrans" cxnId="{279F2455-0DDF-4F68-B101-133013BD5E1B}">
      <dgm:prSet/>
      <dgm:spPr/>
      <dgm:t>
        <a:bodyPr/>
        <a:lstStyle/>
        <a:p>
          <a:endParaRPr lang="en-US"/>
        </a:p>
      </dgm:t>
    </dgm:pt>
    <dgm:pt modelId="{5C768814-FA54-45D1-A412-6807003DE9E5}" type="sibTrans" cxnId="{279F2455-0DDF-4F68-B101-133013BD5E1B}">
      <dgm:prSet/>
      <dgm:spPr/>
      <dgm:t>
        <a:bodyPr/>
        <a:lstStyle/>
        <a:p>
          <a:endParaRPr lang="en-US"/>
        </a:p>
      </dgm:t>
    </dgm:pt>
    <dgm:pt modelId="{93DAE9DE-30F6-40E1-A7C4-E09958959213}" type="pres">
      <dgm:prSet presAssocID="{058A0BDF-91C6-45D0-837C-0763E23006F8}" presName="linear" presStyleCnt="0">
        <dgm:presLayoutVars>
          <dgm:animLvl val="lvl"/>
          <dgm:resizeHandles val="exact"/>
        </dgm:presLayoutVars>
      </dgm:prSet>
      <dgm:spPr/>
    </dgm:pt>
    <dgm:pt modelId="{A6A2F395-A9B1-4641-A619-A0091FC58382}" type="pres">
      <dgm:prSet presAssocID="{41A5C8B5-CE01-425F-8027-B0A730631BEE}" presName="parentText" presStyleLbl="node1" presStyleIdx="0" presStyleCnt="4">
        <dgm:presLayoutVars>
          <dgm:chMax val="0"/>
          <dgm:bulletEnabled val="1"/>
        </dgm:presLayoutVars>
      </dgm:prSet>
      <dgm:spPr/>
    </dgm:pt>
    <dgm:pt modelId="{F47D78D9-C3E8-415A-8796-4AB6AD4C5EA7}" type="pres">
      <dgm:prSet presAssocID="{1B43F7DA-C809-4916-BEEC-2E4D656BD0F3}" presName="spacer" presStyleCnt="0"/>
      <dgm:spPr/>
    </dgm:pt>
    <dgm:pt modelId="{AD91004E-AA0F-4506-9200-8818CE124D02}" type="pres">
      <dgm:prSet presAssocID="{D0F37056-E109-49E9-8F2E-91CDCD130A50}" presName="parentText" presStyleLbl="node1" presStyleIdx="1" presStyleCnt="4">
        <dgm:presLayoutVars>
          <dgm:chMax val="0"/>
          <dgm:bulletEnabled val="1"/>
        </dgm:presLayoutVars>
      </dgm:prSet>
      <dgm:spPr/>
    </dgm:pt>
    <dgm:pt modelId="{FB94DFC0-C2D9-4527-AD92-7B9E1F3F6FB0}" type="pres">
      <dgm:prSet presAssocID="{6090C5A5-AFDD-4D18-9823-C64CF9577B5A}" presName="spacer" presStyleCnt="0"/>
      <dgm:spPr/>
    </dgm:pt>
    <dgm:pt modelId="{FFF62860-DE36-4205-8F17-CEB57112A511}" type="pres">
      <dgm:prSet presAssocID="{4EDB7C65-FBA8-42F4-AE0B-204FAF3DB575}" presName="parentText" presStyleLbl="node1" presStyleIdx="2" presStyleCnt="4">
        <dgm:presLayoutVars>
          <dgm:chMax val="0"/>
          <dgm:bulletEnabled val="1"/>
        </dgm:presLayoutVars>
      </dgm:prSet>
      <dgm:spPr/>
    </dgm:pt>
    <dgm:pt modelId="{E2216EE2-35E7-4257-AF8B-EA9D44DABEF8}" type="pres">
      <dgm:prSet presAssocID="{5255F834-1A37-4DD1-8EA3-136B3EFA934E}" presName="spacer" presStyleCnt="0"/>
      <dgm:spPr/>
    </dgm:pt>
    <dgm:pt modelId="{FBB7119D-6D4B-41ED-A7A8-796DEA5BD2EC}" type="pres">
      <dgm:prSet presAssocID="{7660F64F-AB36-4491-8217-FCD15F5E6E69}" presName="parentText" presStyleLbl="node1" presStyleIdx="3" presStyleCnt="4">
        <dgm:presLayoutVars>
          <dgm:chMax val="0"/>
          <dgm:bulletEnabled val="1"/>
        </dgm:presLayoutVars>
      </dgm:prSet>
      <dgm:spPr/>
    </dgm:pt>
  </dgm:ptLst>
  <dgm:cxnLst>
    <dgm:cxn modelId="{5CED1F1B-4698-42BE-8C71-9E146113F271}" type="presOf" srcId="{41A5C8B5-CE01-425F-8027-B0A730631BEE}" destId="{A6A2F395-A9B1-4641-A619-A0091FC58382}" srcOrd="0" destOrd="0" presId="urn:microsoft.com/office/officeart/2005/8/layout/vList2"/>
    <dgm:cxn modelId="{8AAA2244-E535-42E3-BE00-AE67330B6941}" type="presOf" srcId="{058A0BDF-91C6-45D0-837C-0763E23006F8}" destId="{93DAE9DE-30F6-40E1-A7C4-E09958959213}" srcOrd="0" destOrd="0" presId="urn:microsoft.com/office/officeart/2005/8/layout/vList2"/>
    <dgm:cxn modelId="{CDF7084B-FE8E-454F-A157-5CBC5EBFB6D9}" type="presOf" srcId="{D0F37056-E109-49E9-8F2E-91CDCD130A50}" destId="{AD91004E-AA0F-4506-9200-8818CE124D02}" srcOrd="0" destOrd="0" presId="urn:microsoft.com/office/officeart/2005/8/layout/vList2"/>
    <dgm:cxn modelId="{6C905A4C-9E2B-4154-AC20-581899452D88}" srcId="{058A0BDF-91C6-45D0-837C-0763E23006F8}" destId="{4EDB7C65-FBA8-42F4-AE0B-204FAF3DB575}" srcOrd="2" destOrd="0" parTransId="{483EA4F9-FC7B-48DF-9D95-F33230DE172C}" sibTransId="{5255F834-1A37-4DD1-8EA3-136B3EFA934E}"/>
    <dgm:cxn modelId="{279F2455-0DDF-4F68-B101-133013BD5E1B}" srcId="{058A0BDF-91C6-45D0-837C-0763E23006F8}" destId="{7660F64F-AB36-4491-8217-FCD15F5E6E69}" srcOrd="3" destOrd="0" parTransId="{413A461E-CEFE-45DE-A643-794A0E05D3C8}" sibTransId="{5C768814-FA54-45D1-A412-6807003DE9E5}"/>
    <dgm:cxn modelId="{0CA73857-5C92-4641-B96F-3BCABB3DDFE1}" type="presOf" srcId="{4EDB7C65-FBA8-42F4-AE0B-204FAF3DB575}" destId="{FFF62860-DE36-4205-8F17-CEB57112A511}" srcOrd="0" destOrd="0" presId="urn:microsoft.com/office/officeart/2005/8/layout/vList2"/>
    <dgm:cxn modelId="{74571EA2-E7A5-4946-A47B-C8D8C89CF2F2}" srcId="{058A0BDF-91C6-45D0-837C-0763E23006F8}" destId="{D0F37056-E109-49E9-8F2E-91CDCD130A50}" srcOrd="1" destOrd="0" parTransId="{B5953CD3-4695-4603-8651-CC376D78173E}" sibTransId="{6090C5A5-AFDD-4D18-9823-C64CF9577B5A}"/>
    <dgm:cxn modelId="{6E37E3AD-9848-4959-91A9-83AA0ADA09D5}" type="presOf" srcId="{7660F64F-AB36-4491-8217-FCD15F5E6E69}" destId="{FBB7119D-6D4B-41ED-A7A8-796DEA5BD2EC}" srcOrd="0" destOrd="0" presId="urn:microsoft.com/office/officeart/2005/8/layout/vList2"/>
    <dgm:cxn modelId="{FF1541C5-C50B-4B81-89C1-F2B163FFFFC1}" srcId="{058A0BDF-91C6-45D0-837C-0763E23006F8}" destId="{41A5C8B5-CE01-425F-8027-B0A730631BEE}" srcOrd="0" destOrd="0" parTransId="{9FD496D4-F887-4ABF-9AB4-1CC760B91673}" sibTransId="{1B43F7DA-C809-4916-BEEC-2E4D656BD0F3}"/>
    <dgm:cxn modelId="{6F6E7DD3-2641-4329-8AA4-6A859E271977}" type="presParOf" srcId="{93DAE9DE-30F6-40E1-A7C4-E09958959213}" destId="{A6A2F395-A9B1-4641-A619-A0091FC58382}" srcOrd="0" destOrd="0" presId="urn:microsoft.com/office/officeart/2005/8/layout/vList2"/>
    <dgm:cxn modelId="{D5FBCE46-3166-48B1-A48D-77D34EE331DF}" type="presParOf" srcId="{93DAE9DE-30F6-40E1-A7C4-E09958959213}" destId="{F47D78D9-C3E8-415A-8796-4AB6AD4C5EA7}" srcOrd="1" destOrd="0" presId="urn:microsoft.com/office/officeart/2005/8/layout/vList2"/>
    <dgm:cxn modelId="{6D25E528-B6F4-4BEF-8646-243C55A2A6F9}" type="presParOf" srcId="{93DAE9DE-30F6-40E1-A7C4-E09958959213}" destId="{AD91004E-AA0F-4506-9200-8818CE124D02}" srcOrd="2" destOrd="0" presId="urn:microsoft.com/office/officeart/2005/8/layout/vList2"/>
    <dgm:cxn modelId="{685F1E48-D271-439A-B4AC-D3BB8F32E4BF}" type="presParOf" srcId="{93DAE9DE-30F6-40E1-A7C4-E09958959213}" destId="{FB94DFC0-C2D9-4527-AD92-7B9E1F3F6FB0}" srcOrd="3" destOrd="0" presId="urn:microsoft.com/office/officeart/2005/8/layout/vList2"/>
    <dgm:cxn modelId="{5B911140-1446-43FE-8E1C-272F7C86CFEE}" type="presParOf" srcId="{93DAE9DE-30F6-40E1-A7C4-E09958959213}" destId="{FFF62860-DE36-4205-8F17-CEB57112A511}" srcOrd="4" destOrd="0" presId="urn:microsoft.com/office/officeart/2005/8/layout/vList2"/>
    <dgm:cxn modelId="{5BC4F0E1-1A30-4986-AB15-0B559E893008}" type="presParOf" srcId="{93DAE9DE-30F6-40E1-A7C4-E09958959213}" destId="{E2216EE2-35E7-4257-AF8B-EA9D44DABEF8}" srcOrd="5" destOrd="0" presId="urn:microsoft.com/office/officeart/2005/8/layout/vList2"/>
    <dgm:cxn modelId="{0EF8D6F9-5577-4F62-91CF-EEA8C8EE0FEE}" type="presParOf" srcId="{93DAE9DE-30F6-40E1-A7C4-E09958959213}" destId="{FBB7119D-6D4B-41ED-A7A8-796DEA5BD2E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0F65CF-3976-4323-8C55-CB3B8B2C397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772465D-BCBD-4ECF-99BD-5B4494CF3E2B}">
      <dgm:prSet/>
      <dgm:spPr/>
      <dgm:t>
        <a:bodyPr/>
        <a:lstStyle/>
        <a:p>
          <a:r>
            <a:rPr lang="en-US"/>
            <a:t>What is the impact of discount factor while finding optimal policy using policy iteration (Slides 47-50)</a:t>
          </a:r>
        </a:p>
      </dgm:t>
    </dgm:pt>
    <dgm:pt modelId="{21B15886-585A-496C-8F59-39F39D51274A}" type="parTrans" cxnId="{5F019EEC-33DB-4349-AAE3-534A5052917F}">
      <dgm:prSet/>
      <dgm:spPr/>
      <dgm:t>
        <a:bodyPr/>
        <a:lstStyle/>
        <a:p>
          <a:endParaRPr lang="en-US"/>
        </a:p>
      </dgm:t>
    </dgm:pt>
    <dgm:pt modelId="{0605136D-4D50-4CE1-9EC1-23CCFFB2CAE9}" type="sibTrans" cxnId="{5F019EEC-33DB-4349-AAE3-534A5052917F}">
      <dgm:prSet/>
      <dgm:spPr/>
      <dgm:t>
        <a:bodyPr/>
        <a:lstStyle/>
        <a:p>
          <a:endParaRPr lang="en-US"/>
        </a:p>
      </dgm:t>
    </dgm:pt>
    <dgm:pt modelId="{7A299F24-AC06-4337-8051-76F586EF2D88}">
      <dgm:prSet/>
      <dgm:spPr/>
      <dgm:t>
        <a:bodyPr/>
        <a:lstStyle/>
        <a:p>
          <a:r>
            <a:rPr lang="en-US"/>
            <a:t>Explain policy evaluation using flowchart or pseudo code (slide 51)</a:t>
          </a:r>
        </a:p>
      </dgm:t>
    </dgm:pt>
    <dgm:pt modelId="{BFC7205C-734C-47D1-A240-25B8AFA9A074}" type="parTrans" cxnId="{85C0F7E8-B8DA-4066-804B-4525FE919BFF}">
      <dgm:prSet/>
      <dgm:spPr/>
      <dgm:t>
        <a:bodyPr/>
        <a:lstStyle/>
        <a:p>
          <a:endParaRPr lang="en-US"/>
        </a:p>
      </dgm:t>
    </dgm:pt>
    <dgm:pt modelId="{6160A0DF-9351-42FD-A87B-0B15B822A42B}" type="sibTrans" cxnId="{85C0F7E8-B8DA-4066-804B-4525FE919BFF}">
      <dgm:prSet/>
      <dgm:spPr/>
      <dgm:t>
        <a:bodyPr/>
        <a:lstStyle/>
        <a:p>
          <a:endParaRPr lang="en-US"/>
        </a:p>
      </dgm:t>
    </dgm:pt>
    <dgm:pt modelId="{8EAE5728-06A1-4A4A-B03E-35D92D634671}">
      <dgm:prSet/>
      <dgm:spPr/>
      <dgm:t>
        <a:bodyPr/>
        <a:lstStyle/>
        <a:p>
          <a:r>
            <a:rPr lang="en-US"/>
            <a:t>Explain policy improvement using flowchart or pseudo code (slide 52)</a:t>
          </a:r>
        </a:p>
      </dgm:t>
    </dgm:pt>
    <dgm:pt modelId="{45AA52B2-3C45-470F-9AAF-87F3409CB562}" type="parTrans" cxnId="{333C220E-BCBB-4AB3-9B5E-938FD7B9ADEA}">
      <dgm:prSet/>
      <dgm:spPr/>
      <dgm:t>
        <a:bodyPr/>
        <a:lstStyle/>
        <a:p>
          <a:endParaRPr lang="en-US"/>
        </a:p>
      </dgm:t>
    </dgm:pt>
    <dgm:pt modelId="{9C7506C7-2AE0-4B76-875B-07B6BA2B6F5F}" type="sibTrans" cxnId="{333C220E-BCBB-4AB3-9B5E-938FD7B9ADEA}">
      <dgm:prSet/>
      <dgm:spPr/>
      <dgm:t>
        <a:bodyPr/>
        <a:lstStyle/>
        <a:p>
          <a:endParaRPr lang="en-US"/>
        </a:p>
      </dgm:t>
    </dgm:pt>
    <dgm:pt modelId="{7D117C4D-58ED-45FF-81CF-250816BC75A0}">
      <dgm:prSet/>
      <dgm:spPr/>
      <dgm:t>
        <a:bodyPr/>
        <a:lstStyle/>
        <a:p>
          <a:r>
            <a:rPr lang="en-US"/>
            <a:t>Explain policy iteration using flowchart or pseudo code (slide 53)</a:t>
          </a:r>
        </a:p>
      </dgm:t>
    </dgm:pt>
    <dgm:pt modelId="{D3666C4B-CC2C-43B9-83AA-197F1B5BCCB0}" type="parTrans" cxnId="{0B21EA01-273E-4A56-B93A-361F14DBF898}">
      <dgm:prSet/>
      <dgm:spPr/>
      <dgm:t>
        <a:bodyPr/>
        <a:lstStyle/>
        <a:p>
          <a:endParaRPr lang="en-US"/>
        </a:p>
      </dgm:t>
    </dgm:pt>
    <dgm:pt modelId="{40F0B0D8-BC76-4BBB-93BE-B672CB94CD37}" type="sibTrans" cxnId="{0B21EA01-273E-4A56-B93A-361F14DBF898}">
      <dgm:prSet/>
      <dgm:spPr/>
      <dgm:t>
        <a:bodyPr/>
        <a:lstStyle/>
        <a:p>
          <a:endParaRPr lang="en-US"/>
        </a:p>
      </dgm:t>
    </dgm:pt>
    <dgm:pt modelId="{A275E404-4005-47A9-A4FA-225F6468FF29}">
      <dgm:prSet/>
      <dgm:spPr/>
      <dgm:t>
        <a:bodyPr/>
        <a:lstStyle/>
        <a:p>
          <a:r>
            <a:rPr lang="en-US"/>
            <a:t>Define optimum policy in grid world game</a:t>
          </a:r>
        </a:p>
      </dgm:t>
    </dgm:pt>
    <dgm:pt modelId="{2B80B9AA-75DD-43C5-8FF7-9B20E73FF286}" type="parTrans" cxnId="{302D9A62-1771-4F66-AACE-54DBC0C5BEDB}">
      <dgm:prSet/>
      <dgm:spPr/>
      <dgm:t>
        <a:bodyPr/>
        <a:lstStyle/>
        <a:p>
          <a:endParaRPr lang="en-US"/>
        </a:p>
      </dgm:t>
    </dgm:pt>
    <dgm:pt modelId="{6719CADF-B967-4EB5-AFEE-AFBDB2A7B57A}" type="sibTrans" cxnId="{302D9A62-1771-4F66-AACE-54DBC0C5BEDB}">
      <dgm:prSet/>
      <dgm:spPr/>
      <dgm:t>
        <a:bodyPr/>
        <a:lstStyle/>
        <a:p>
          <a:endParaRPr lang="en-US"/>
        </a:p>
      </dgm:t>
    </dgm:pt>
    <dgm:pt modelId="{8AB216E0-CBE7-4815-959E-CC396E747602}">
      <dgm:prSet/>
      <dgm:spPr/>
      <dgm:t>
        <a:bodyPr/>
        <a:lstStyle/>
        <a:p>
          <a:r>
            <a:rPr lang="en-US"/>
            <a:t>Explain procedure for optimal policy identification using value iteration using flowchart or pseudo code (slide 58)</a:t>
          </a:r>
        </a:p>
      </dgm:t>
    </dgm:pt>
    <dgm:pt modelId="{513CAC42-D4BD-43D5-9A1E-79C4ADC60959}" type="parTrans" cxnId="{B7E665E0-AEE1-41F6-84FC-8AAFFC74E879}">
      <dgm:prSet/>
      <dgm:spPr/>
      <dgm:t>
        <a:bodyPr/>
        <a:lstStyle/>
        <a:p>
          <a:endParaRPr lang="en-US"/>
        </a:p>
      </dgm:t>
    </dgm:pt>
    <dgm:pt modelId="{10A227BA-D796-4294-BE37-BD1CA9595856}" type="sibTrans" cxnId="{B7E665E0-AEE1-41F6-84FC-8AAFFC74E879}">
      <dgm:prSet/>
      <dgm:spPr/>
      <dgm:t>
        <a:bodyPr/>
        <a:lstStyle/>
        <a:p>
          <a:endParaRPr lang="en-US"/>
        </a:p>
      </dgm:t>
    </dgm:pt>
    <dgm:pt modelId="{CCD36883-2F47-4D99-BE7E-789E5A242BE0}" type="pres">
      <dgm:prSet presAssocID="{E90F65CF-3976-4323-8C55-CB3B8B2C3974}" presName="linear" presStyleCnt="0">
        <dgm:presLayoutVars>
          <dgm:animLvl val="lvl"/>
          <dgm:resizeHandles val="exact"/>
        </dgm:presLayoutVars>
      </dgm:prSet>
      <dgm:spPr/>
    </dgm:pt>
    <dgm:pt modelId="{EE3C41ED-6297-4ED4-B226-3BFF7F11D3C1}" type="pres">
      <dgm:prSet presAssocID="{B772465D-BCBD-4ECF-99BD-5B4494CF3E2B}" presName="parentText" presStyleLbl="node1" presStyleIdx="0" presStyleCnt="6">
        <dgm:presLayoutVars>
          <dgm:chMax val="0"/>
          <dgm:bulletEnabled val="1"/>
        </dgm:presLayoutVars>
      </dgm:prSet>
      <dgm:spPr/>
    </dgm:pt>
    <dgm:pt modelId="{9E50B0E7-70CD-43B2-8B5F-0D61BC39A179}" type="pres">
      <dgm:prSet presAssocID="{0605136D-4D50-4CE1-9EC1-23CCFFB2CAE9}" presName="spacer" presStyleCnt="0"/>
      <dgm:spPr/>
    </dgm:pt>
    <dgm:pt modelId="{A5D5B92C-6D6C-4772-B4F6-D61027DC2D4F}" type="pres">
      <dgm:prSet presAssocID="{7A299F24-AC06-4337-8051-76F586EF2D88}" presName="parentText" presStyleLbl="node1" presStyleIdx="1" presStyleCnt="6">
        <dgm:presLayoutVars>
          <dgm:chMax val="0"/>
          <dgm:bulletEnabled val="1"/>
        </dgm:presLayoutVars>
      </dgm:prSet>
      <dgm:spPr/>
    </dgm:pt>
    <dgm:pt modelId="{AA8B7709-35E9-4DB3-B6AB-032D9E94BCBA}" type="pres">
      <dgm:prSet presAssocID="{6160A0DF-9351-42FD-A87B-0B15B822A42B}" presName="spacer" presStyleCnt="0"/>
      <dgm:spPr/>
    </dgm:pt>
    <dgm:pt modelId="{D0708EAF-26DC-4DD2-8C53-99C7005BF27E}" type="pres">
      <dgm:prSet presAssocID="{8EAE5728-06A1-4A4A-B03E-35D92D634671}" presName="parentText" presStyleLbl="node1" presStyleIdx="2" presStyleCnt="6">
        <dgm:presLayoutVars>
          <dgm:chMax val="0"/>
          <dgm:bulletEnabled val="1"/>
        </dgm:presLayoutVars>
      </dgm:prSet>
      <dgm:spPr/>
    </dgm:pt>
    <dgm:pt modelId="{0CFBA74F-25E3-4C93-98A2-20FD53874AB4}" type="pres">
      <dgm:prSet presAssocID="{9C7506C7-2AE0-4B76-875B-07B6BA2B6F5F}" presName="spacer" presStyleCnt="0"/>
      <dgm:spPr/>
    </dgm:pt>
    <dgm:pt modelId="{17668D65-98B4-429C-8569-2366989C16B5}" type="pres">
      <dgm:prSet presAssocID="{7D117C4D-58ED-45FF-81CF-250816BC75A0}" presName="parentText" presStyleLbl="node1" presStyleIdx="3" presStyleCnt="6">
        <dgm:presLayoutVars>
          <dgm:chMax val="0"/>
          <dgm:bulletEnabled val="1"/>
        </dgm:presLayoutVars>
      </dgm:prSet>
      <dgm:spPr/>
    </dgm:pt>
    <dgm:pt modelId="{5FBB81E4-C439-4948-B09E-89D7290877A8}" type="pres">
      <dgm:prSet presAssocID="{40F0B0D8-BC76-4BBB-93BE-B672CB94CD37}" presName="spacer" presStyleCnt="0"/>
      <dgm:spPr/>
    </dgm:pt>
    <dgm:pt modelId="{C4A7AC66-3A27-43D9-83C8-FF2561A54080}" type="pres">
      <dgm:prSet presAssocID="{A275E404-4005-47A9-A4FA-225F6468FF29}" presName="parentText" presStyleLbl="node1" presStyleIdx="4" presStyleCnt="6">
        <dgm:presLayoutVars>
          <dgm:chMax val="0"/>
          <dgm:bulletEnabled val="1"/>
        </dgm:presLayoutVars>
      </dgm:prSet>
      <dgm:spPr/>
    </dgm:pt>
    <dgm:pt modelId="{41661D46-0449-41A7-95B6-BB9BE60F88E2}" type="pres">
      <dgm:prSet presAssocID="{6719CADF-B967-4EB5-AFEE-AFBDB2A7B57A}" presName="spacer" presStyleCnt="0"/>
      <dgm:spPr/>
    </dgm:pt>
    <dgm:pt modelId="{D97FB8B9-AFEF-4EB4-A257-56ABE3728F2F}" type="pres">
      <dgm:prSet presAssocID="{8AB216E0-CBE7-4815-959E-CC396E747602}" presName="parentText" presStyleLbl="node1" presStyleIdx="5" presStyleCnt="6">
        <dgm:presLayoutVars>
          <dgm:chMax val="0"/>
          <dgm:bulletEnabled val="1"/>
        </dgm:presLayoutVars>
      </dgm:prSet>
      <dgm:spPr/>
    </dgm:pt>
  </dgm:ptLst>
  <dgm:cxnLst>
    <dgm:cxn modelId="{0B21EA01-273E-4A56-B93A-361F14DBF898}" srcId="{E90F65CF-3976-4323-8C55-CB3B8B2C3974}" destId="{7D117C4D-58ED-45FF-81CF-250816BC75A0}" srcOrd="3" destOrd="0" parTransId="{D3666C4B-CC2C-43B9-83AA-197F1B5BCCB0}" sibTransId="{40F0B0D8-BC76-4BBB-93BE-B672CB94CD37}"/>
    <dgm:cxn modelId="{333C220E-BCBB-4AB3-9B5E-938FD7B9ADEA}" srcId="{E90F65CF-3976-4323-8C55-CB3B8B2C3974}" destId="{8EAE5728-06A1-4A4A-B03E-35D92D634671}" srcOrd="2" destOrd="0" parTransId="{45AA52B2-3C45-470F-9AAF-87F3409CB562}" sibTransId="{9C7506C7-2AE0-4B76-875B-07B6BA2B6F5F}"/>
    <dgm:cxn modelId="{780AD91A-95EE-47BC-88BD-865B21AD4FB8}" type="presOf" srcId="{7A299F24-AC06-4337-8051-76F586EF2D88}" destId="{A5D5B92C-6D6C-4772-B4F6-D61027DC2D4F}" srcOrd="0" destOrd="0" presId="urn:microsoft.com/office/officeart/2005/8/layout/vList2"/>
    <dgm:cxn modelId="{302D9A62-1771-4F66-AACE-54DBC0C5BEDB}" srcId="{E90F65CF-3976-4323-8C55-CB3B8B2C3974}" destId="{A275E404-4005-47A9-A4FA-225F6468FF29}" srcOrd="4" destOrd="0" parTransId="{2B80B9AA-75DD-43C5-8FF7-9B20E73FF286}" sibTransId="{6719CADF-B967-4EB5-AFEE-AFBDB2A7B57A}"/>
    <dgm:cxn modelId="{4DE1FC43-0156-42DC-9C52-994DAA906728}" type="presOf" srcId="{B772465D-BCBD-4ECF-99BD-5B4494CF3E2B}" destId="{EE3C41ED-6297-4ED4-B226-3BFF7F11D3C1}" srcOrd="0" destOrd="0" presId="urn:microsoft.com/office/officeart/2005/8/layout/vList2"/>
    <dgm:cxn modelId="{3DC7E54B-DFD1-49A9-BD09-6FD1CF0AA75F}" type="presOf" srcId="{7D117C4D-58ED-45FF-81CF-250816BC75A0}" destId="{17668D65-98B4-429C-8569-2366989C16B5}" srcOrd="0" destOrd="0" presId="urn:microsoft.com/office/officeart/2005/8/layout/vList2"/>
    <dgm:cxn modelId="{CC375F78-448B-40E7-A573-9E3D978872FF}" type="presOf" srcId="{E90F65CF-3976-4323-8C55-CB3B8B2C3974}" destId="{CCD36883-2F47-4D99-BE7E-789E5A242BE0}" srcOrd="0" destOrd="0" presId="urn:microsoft.com/office/officeart/2005/8/layout/vList2"/>
    <dgm:cxn modelId="{2C6812B3-DC79-4FDA-A3DE-9F57DC0B6727}" type="presOf" srcId="{8EAE5728-06A1-4A4A-B03E-35D92D634671}" destId="{D0708EAF-26DC-4DD2-8C53-99C7005BF27E}" srcOrd="0" destOrd="0" presId="urn:microsoft.com/office/officeart/2005/8/layout/vList2"/>
    <dgm:cxn modelId="{B7E665E0-AEE1-41F6-84FC-8AAFFC74E879}" srcId="{E90F65CF-3976-4323-8C55-CB3B8B2C3974}" destId="{8AB216E0-CBE7-4815-959E-CC396E747602}" srcOrd="5" destOrd="0" parTransId="{513CAC42-D4BD-43D5-9A1E-79C4ADC60959}" sibTransId="{10A227BA-D796-4294-BE37-BD1CA9595856}"/>
    <dgm:cxn modelId="{CA0B9BE6-0E34-4894-9AC1-44B1EBC3C759}" type="presOf" srcId="{A275E404-4005-47A9-A4FA-225F6468FF29}" destId="{C4A7AC66-3A27-43D9-83C8-FF2561A54080}" srcOrd="0" destOrd="0" presId="urn:microsoft.com/office/officeart/2005/8/layout/vList2"/>
    <dgm:cxn modelId="{85C0F7E8-B8DA-4066-804B-4525FE919BFF}" srcId="{E90F65CF-3976-4323-8C55-CB3B8B2C3974}" destId="{7A299F24-AC06-4337-8051-76F586EF2D88}" srcOrd="1" destOrd="0" parTransId="{BFC7205C-734C-47D1-A240-25B8AFA9A074}" sibTransId="{6160A0DF-9351-42FD-A87B-0B15B822A42B}"/>
    <dgm:cxn modelId="{5F019EEC-33DB-4349-AAE3-534A5052917F}" srcId="{E90F65CF-3976-4323-8C55-CB3B8B2C3974}" destId="{B772465D-BCBD-4ECF-99BD-5B4494CF3E2B}" srcOrd="0" destOrd="0" parTransId="{21B15886-585A-496C-8F59-39F39D51274A}" sibTransId="{0605136D-4D50-4CE1-9EC1-23CCFFB2CAE9}"/>
    <dgm:cxn modelId="{DA78FEF2-4333-48AB-95E9-711C9B1D0C2B}" type="presOf" srcId="{8AB216E0-CBE7-4815-959E-CC396E747602}" destId="{D97FB8B9-AFEF-4EB4-A257-56ABE3728F2F}" srcOrd="0" destOrd="0" presId="urn:microsoft.com/office/officeart/2005/8/layout/vList2"/>
    <dgm:cxn modelId="{1BE8BC6F-86B4-4D53-80F1-2641ED27818D}" type="presParOf" srcId="{CCD36883-2F47-4D99-BE7E-789E5A242BE0}" destId="{EE3C41ED-6297-4ED4-B226-3BFF7F11D3C1}" srcOrd="0" destOrd="0" presId="urn:microsoft.com/office/officeart/2005/8/layout/vList2"/>
    <dgm:cxn modelId="{292CE116-921A-4C64-A267-AC45F7A131E0}" type="presParOf" srcId="{CCD36883-2F47-4D99-BE7E-789E5A242BE0}" destId="{9E50B0E7-70CD-43B2-8B5F-0D61BC39A179}" srcOrd="1" destOrd="0" presId="urn:microsoft.com/office/officeart/2005/8/layout/vList2"/>
    <dgm:cxn modelId="{2BCB046E-A0B6-44AC-9EED-768EAA21897D}" type="presParOf" srcId="{CCD36883-2F47-4D99-BE7E-789E5A242BE0}" destId="{A5D5B92C-6D6C-4772-B4F6-D61027DC2D4F}" srcOrd="2" destOrd="0" presId="urn:microsoft.com/office/officeart/2005/8/layout/vList2"/>
    <dgm:cxn modelId="{3D487707-E762-4BB8-86B4-390218DC4FF0}" type="presParOf" srcId="{CCD36883-2F47-4D99-BE7E-789E5A242BE0}" destId="{AA8B7709-35E9-4DB3-B6AB-032D9E94BCBA}" srcOrd="3" destOrd="0" presId="urn:microsoft.com/office/officeart/2005/8/layout/vList2"/>
    <dgm:cxn modelId="{6B0883F5-FAC9-45E4-B1EF-BA196D0B7B19}" type="presParOf" srcId="{CCD36883-2F47-4D99-BE7E-789E5A242BE0}" destId="{D0708EAF-26DC-4DD2-8C53-99C7005BF27E}" srcOrd="4" destOrd="0" presId="urn:microsoft.com/office/officeart/2005/8/layout/vList2"/>
    <dgm:cxn modelId="{6D8D5221-3799-49D1-B991-6E6598BB12EF}" type="presParOf" srcId="{CCD36883-2F47-4D99-BE7E-789E5A242BE0}" destId="{0CFBA74F-25E3-4C93-98A2-20FD53874AB4}" srcOrd="5" destOrd="0" presId="urn:microsoft.com/office/officeart/2005/8/layout/vList2"/>
    <dgm:cxn modelId="{BEFEED13-301A-4A27-BED5-4EB6E9878565}" type="presParOf" srcId="{CCD36883-2F47-4D99-BE7E-789E5A242BE0}" destId="{17668D65-98B4-429C-8569-2366989C16B5}" srcOrd="6" destOrd="0" presId="urn:microsoft.com/office/officeart/2005/8/layout/vList2"/>
    <dgm:cxn modelId="{7B2A4621-7CB9-41FD-9460-8C92E4AAD53A}" type="presParOf" srcId="{CCD36883-2F47-4D99-BE7E-789E5A242BE0}" destId="{5FBB81E4-C439-4948-B09E-89D7290877A8}" srcOrd="7" destOrd="0" presId="urn:microsoft.com/office/officeart/2005/8/layout/vList2"/>
    <dgm:cxn modelId="{7F6CB48C-9336-43D6-B665-24928E5B463C}" type="presParOf" srcId="{CCD36883-2F47-4D99-BE7E-789E5A242BE0}" destId="{C4A7AC66-3A27-43D9-83C8-FF2561A54080}" srcOrd="8" destOrd="0" presId="urn:microsoft.com/office/officeart/2005/8/layout/vList2"/>
    <dgm:cxn modelId="{5DA0F7A2-14A3-46EC-B149-57A4E1692F89}" type="presParOf" srcId="{CCD36883-2F47-4D99-BE7E-789E5A242BE0}" destId="{41661D46-0449-41A7-95B6-BB9BE60F88E2}" srcOrd="9" destOrd="0" presId="urn:microsoft.com/office/officeart/2005/8/layout/vList2"/>
    <dgm:cxn modelId="{E39C620F-B513-414E-BBEB-B8623F52380C}" type="presParOf" srcId="{CCD36883-2F47-4D99-BE7E-789E5A242BE0}" destId="{D97FB8B9-AFEF-4EB4-A257-56ABE3728F2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90DF5-D8C6-4084-838F-8464A0B75C3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ED72902-CE7D-495A-B32F-25AC92609437}">
      <dgm:prSet/>
      <dgm:spPr/>
      <dgm:t>
        <a:bodyPr/>
        <a:lstStyle/>
        <a:p>
          <a:r>
            <a:rPr lang="en-US" b="1" i="1"/>
            <a:t>Additive rewards</a:t>
          </a:r>
          <a:r>
            <a:rPr lang="en-US"/>
            <a:t> mean the rewards from different moves are cumulative. </a:t>
          </a:r>
        </a:p>
      </dgm:t>
    </dgm:pt>
    <dgm:pt modelId="{A1DC01F4-243B-4997-B1C3-756C7882A53F}" type="parTrans" cxnId="{C2C502F0-E845-4764-BA91-A59BA2FAABF0}">
      <dgm:prSet/>
      <dgm:spPr/>
      <dgm:t>
        <a:bodyPr/>
        <a:lstStyle/>
        <a:p>
          <a:endParaRPr lang="en-US"/>
        </a:p>
      </dgm:t>
    </dgm:pt>
    <dgm:pt modelId="{9C43C5B6-4A46-40E2-A743-34BF8D8269CD}" type="sibTrans" cxnId="{C2C502F0-E845-4764-BA91-A59BA2FAABF0}">
      <dgm:prSet/>
      <dgm:spPr/>
      <dgm:t>
        <a:bodyPr/>
        <a:lstStyle/>
        <a:p>
          <a:endParaRPr lang="en-US"/>
        </a:p>
      </dgm:t>
    </dgm:pt>
    <dgm:pt modelId="{FFB4F9A0-5F83-4A66-9C43-6C4C0CE66C67}">
      <dgm:prSet/>
      <dgm:spPr/>
      <dgm:t>
        <a:bodyPr/>
        <a:lstStyle/>
        <a:p>
          <a:r>
            <a:rPr lang="en-US"/>
            <a:t>In our example, our final points (total rewards) are the points received from the diamond or the poison and the points received from passable squares along the way added together. </a:t>
          </a:r>
        </a:p>
      </dgm:t>
    </dgm:pt>
    <dgm:pt modelId="{26BC8523-1889-42E9-9168-6E6CE0EFEBFB}" type="parTrans" cxnId="{FCBC3101-8AD4-464E-87CE-EA3CDA30FD9F}">
      <dgm:prSet/>
      <dgm:spPr/>
      <dgm:t>
        <a:bodyPr/>
        <a:lstStyle/>
        <a:p>
          <a:endParaRPr lang="en-US"/>
        </a:p>
      </dgm:t>
    </dgm:pt>
    <dgm:pt modelId="{72CE9587-51EB-4A94-A5EC-8604CA984FCB}" type="sibTrans" cxnId="{FCBC3101-8AD4-464E-87CE-EA3CDA30FD9F}">
      <dgm:prSet/>
      <dgm:spPr/>
      <dgm:t>
        <a:bodyPr/>
        <a:lstStyle/>
        <a:p>
          <a:endParaRPr lang="en-US"/>
        </a:p>
      </dgm:t>
    </dgm:pt>
    <dgm:pt modelId="{F822F0B2-ECE8-47F9-88B2-BA8DCB060793}">
      <dgm:prSet/>
      <dgm:spPr/>
      <dgm:t>
        <a:bodyPr/>
        <a:lstStyle/>
        <a:p>
          <a:r>
            <a:rPr lang="en-US"/>
            <a:t>Not only the reward received in the final square but also all the small rewards received along the way matter. </a:t>
          </a:r>
        </a:p>
      </dgm:t>
    </dgm:pt>
    <dgm:pt modelId="{41914220-382C-4537-BC91-0A6CFC8CC1DE}" type="parTrans" cxnId="{21E15F0F-6FA0-4BFA-A89F-438EAE4FDED3}">
      <dgm:prSet/>
      <dgm:spPr/>
      <dgm:t>
        <a:bodyPr/>
        <a:lstStyle/>
        <a:p>
          <a:endParaRPr lang="en-US"/>
        </a:p>
      </dgm:t>
    </dgm:pt>
    <dgm:pt modelId="{91ABEE50-781E-4170-8996-03E241D55DCD}" type="sibTrans" cxnId="{21E15F0F-6FA0-4BFA-A89F-438EAE4FDED3}">
      <dgm:prSet/>
      <dgm:spPr/>
      <dgm:t>
        <a:bodyPr/>
        <a:lstStyle/>
        <a:p>
          <a:endParaRPr lang="en-US"/>
        </a:p>
      </dgm:t>
    </dgm:pt>
    <dgm:pt modelId="{747E959D-A087-4EE5-B767-FD8FA37B1AA5}">
      <dgm:prSet/>
      <dgm:spPr/>
      <dgm:t>
        <a:bodyPr/>
        <a:lstStyle/>
        <a:p>
          <a:r>
            <a:rPr lang="en-US"/>
            <a:t>In MDP, we assume we can </a:t>
          </a:r>
          <a:r>
            <a:rPr lang="en-US" i="1"/>
            <a:t>add</a:t>
          </a:r>
          <a:r>
            <a:rPr lang="en-US"/>
            <a:t> these rewards together</a:t>
          </a:r>
        </a:p>
      </dgm:t>
    </dgm:pt>
    <dgm:pt modelId="{740A620F-0A35-4D0A-8C26-A9844022DA8F}" type="parTrans" cxnId="{41A499CE-06DF-4BF5-8DA4-C02624FEC367}">
      <dgm:prSet/>
      <dgm:spPr/>
      <dgm:t>
        <a:bodyPr/>
        <a:lstStyle/>
        <a:p>
          <a:endParaRPr lang="en-US"/>
        </a:p>
      </dgm:t>
    </dgm:pt>
    <dgm:pt modelId="{E6C8A805-A25C-4267-897F-55A09DFE0C1A}" type="sibTrans" cxnId="{41A499CE-06DF-4BF5-8DA4-C02624FEC367}">
      <dgm:prSet/>
      <dgm:spPr/>
      <dgm:t>
        <a:bodyPr/>
        <a:lstStyle/>
        <a:p>
          <a:endParaRPr lang="en-US"/>
        </a:p>
      </dgm:t>
    </dgm:pt>
    <dgm:pt modelId="{581E6F0E-D93C-426F-BCB4-E65FEE53D916}" type="pres">
      <dgm:prSet presAssocID="{2E290DF5-D8C6-4084-838F-8464A0B75C32}" presName="root" presStyleCnt="0">
        <dgm:presLayoutVars>
          <dgm:dir/>
          <dgm:resizeHandles val="exact"/>
        </dgm:presLayoutVars>
      </dgm:prSet>
      <dgm:spPr/>
    </dgm:pt>
    <dgm:pt modelId="{BF1FEE61-EB76-4B27-A7B6-F14E0AA26880}" type="pres">
      <dgm:prSet presAssocID="{FED72902-CE7D-495A-B32F-25AC92609437}" presName="compNode" presStyleCnt="0"/>
      <dgm:spPr/>
    </dgm:pt>
    <dgm:pt modelId="{EB5F4D56-01BC-4F13-AE8B-E3B2C7194E41}" type="pres">
      <dgm:prSet presAssocID="{FED72902-CE7D-495A-B32F-25AC92609437}" presName="bgRect" presStyleLbl="bgShp" presStyleIdx="0" presStyleCnt="4"/>
      <dgm:spPr/>
    </dgm:pt>
    <dgm:pt modelId="{FBC31AAD-4D93-450A-975E-6EC0BBF40E89}" type="pres">
      <dgm:prSet presAssocID="{FED72902-CE7D-495A-B32F-25AC926094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1A5201D8-3C85-4922-93D9-71B97F5E3BB8}" type="pres">
      <dgm:prSet presAssocID="{FED72902-CE7D-495A-B32F-25AC92609437}" presName="spaceRect" presStyleCnt="0"/>
      <dgm:spPr/>
    </dgm:pt>
    <dgm:pt modelId="{08FCE4CC-373F-4E3F-9B29-F85523B7B52B}" type="pres">
      <dgm:prSet presAssocID="{FED72902-CE7D-495A-B32F-25AC92609437}" presName="parTx" presStyleLbl="revTx" presStyleIdx="0" presStyleCnt="4">
        <dgm:presLayoutVars>
          <dgm:chMax val="0"/>
          <dgm:chPref val="0"/>
        </dgm:presLayoutVars>
      </dgm:prSet>
      <dgm:spPr/>
    </dgm:pt>
    <dgm:pt modelId="{3D8033E0-762B-4EC2-854B-12C58980E187}" type="pres">
      <dgm:prSet presAssocID="{9C43C5B6-4A46-40E2-A743-34BF8D8269CD}" presName="sibTrans" presStyleCnt="0"/>
      <dgm:spPr/>
    </dgm:pt>
    <dgm:pt modelId="{AE210DE4-9189-4C09-89C3-F202D8CD9F4D}" type="pres">
      <dgm:prSet presAssocID="{FFB4F9A0-5F83-4A66-9C43-6C4C0CE66C67}" presName="compNode" presStyleCnt="0"/>
      <dgm:spPr/>
    </dgm:pt>
    <dgm:pt modelId="{064EBD9D-7650-4DF6-A294-7145627E8B8B}" type="pres">
      <dgm:prSet presAssocID="{FFB4F9A0-5F83-4A66-9C43-6C4C0CE66C67}" presName="bgRect" presStyleLbl="bgShp" presStyleIdx="1" presStyleCnt="4"/>
      <dgm:spPr/>
    </dgm:pt>
    <dgm:pt modelId="{8F36B620-7724-4E07-A30A-296F09464346}" type="pres">
      <dgm:prSet presAssocID="{FFB4F9A0-5F83-4A66-9C43-6C4C0CE66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mond"/>
        </a:ext>
      </dgm:extLst>
    </dgm:pt>
    <dgm:pt modelId="{88D0F461-FA6B-4E61-A5D2-980E7197FA5C}" type="pres">
      <dgm:prSet presAssocID="{FFB4F9A0-5F83-4A66-9C43-6C4C0CE66C67}" presName="spaceRect" presStyleCnt="0"/>
      <dgm:spPr/>
    </dgm:pt>
    <dgm:pt modelId="{F9D29E19-85B8-4457-A3F7-1BF9151FF25A}" type="pres">
      <dgm:prSet presAssocID="{FFB4F9A0-5F83-4A66-9C43-6C4C0CE66C67}" presName="parTx" presStyleLbl="revTx" presStyleIdx="1" presStyleCnt="4">
        <dgm:presLayoutVars>
          <dgm:chMax val="0"/>
          <dgm:chPref val="0"/>
        </dgm:presLayoutVars>
      </dgm:prSet>
      <dgm:spPr/>
    </dgm:pt>
    <dgm:pt modelId="{6BC47FD7-1EC6-49A5-893C-EDB99507C9C2}" type="pres">
      <dgm:prSet presAssocID="{72CE9587-51EB-4A94-A5EC-8604CA984FCB}" presName="sibTrans" presStyleCnt="0"/>
      <dgm:spPr/>
    </dgm:pt>
    <dgm:pt modelId="{07DB809C-0F1F-445E-AB41-DCBE1435A70D}" type="pres">
      <dgm:prSet presAssocID="{F822F0B2-ECE8-47F9-88B2-BA8DCB060793}" presName="compNode" presStyleCnt="0"/>
      <dgm:spPr/>
    </dgm:pt>
    <dgm:pt modelId="{75C0A64B-693B-4CA3-8468-F6A0AA77E083}" type="pres">
      <dgm:prSet presAssocID="{F822F0B2-ECE8-47F9-88B2-BA8DCB060793}" presName="bgRect" presStyleLbl="bgShp" presStyleIdx="2" presStyleCnt="4"/>
      <dgm:spPr/>
    </dgm:pt>
    <dgm:pt modelId="{FE89C7AE-0DD4-4985-A063-7A05C2350CED}" type="pres">
      <dgm:prSet presAssocID="{F822F0B2-ECE8-47F9-88B2-BA8DCB0607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C70BF04C-F78E-4C51-8EA7-447BE489EA45}" type="pres">
      <dgm:prSet presAssocID="{F822F0B2-ECE8-47F9-88B2-BA8DCB060793}" presName="spaceRect" presStyleCnt="0"/>
      <dgm:spPr/>
    </dgm:pt>
    <dgm:pt modelId="{D7CF974D-5211-4829-88EC-F851FD2ACB59}" type="pres">
      <dgm:prSet presAssocID="{F822F0B2-ECE8-47F9-88B2-BA8DCB060793}" presName="parTx" presStyleLbl="revTx" presStyleIdx="2" presStyleCnt="4">
        <dgm:presLayoutVars>
          <dgm:chMax val="0"/>
          <dgm:chPref val="0"/>
        </dgm:presLayoutVars>
      </dgm:prSet>
      <dgm:spPr/>
    </dgm:pt>
    <dgm:pt modelId="{746EC456-1A18-4670-B2EB-3D9D03C38E15}" type="pres">
      <dgm:prSet presAssocID="{91ABEE50-781E-4170-8996-03E241D55DCD}" presName="sibTrans" presStyleCnt="0"/>
      <dgm:spPr/>
    </dgm:pt>
    <dgm:pt modelId="{39796F37-7F8E-4E4D-85B0-D543B3204E55}" type="pres">
      <dgm:prSet presAssocID="{747E959D-A087-4EE5-B767-FD8FA37B1AA5}" presName="compNode" presStyleCnt="0"/>
      <dgm:spPr/>
    </dgm:pt>
    <dgm:pt modelId="{75FD9830-4C7E-48FE-A503-7D4B6A0DA337}" type="pres">
      <dgm:prSet presAssocID="{747E959D-A087-4EE5-B767-FD8FA37B1AA5}" presName="bgRect" presStyleLbl="bgShp" presStyleIdx="3" presStyleCnt="4"/>
      <dgm:spPr/>
    </dgm:pt>
    <dgm:pt modelId="{DE773A81-1F9C-4E7C-B774-5FC6BBA2F419}" type="pres">
      <dgm:prSet presAssocID="{747E959D-A087-4EE5-B767-FD8FA37B1A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89BCA5A-E22F-4112-8FD0-32FD5C39F4EB}" type="pres">
      <dgm:prSet presAssocID="{747E959D-A087-4EE5-B767-FD8FA37B1AA5}" presName="spaceRect" presStyleCnt="0"/>
      <dgm:spPr/>
    </dgm:pt>
    <dgm:pt modelId="{404883FD-DF87-4442-8946-5203B7EB7E64}" type="pres">
      <dgm:prSet presAssocID="{747E959D-A087-4EE5-B767-FD8FA37B1AA5}" presName="parTx" presStyleLbl="revTx" presStyleIdx="3" presStyleCnt="4">
        <dgm:presLayoutVars>
          <dgm:chMax val="0"/>
          <dgm:chPref val="0"/>
        </dgm:presLayoutVars>
      </dgm:prSet>
      <dgm:spPr/>
    </dgm:pt>
  </dgm:ptLst>
  <dgm:cxnLst>
    <dgm:cxn modelId="{FCBC3101-8AD4-464E-87CE-EA3CDA30FD9F}" srcId="{2E290DF5-D8C6-4084-838F-8464A0B75C32}" destId="{FFB4F9A0-5F83-4A66-9C43-6C4C0CE66C67}" srcOrd="1" destOrd="0" parTransId="{26BC8523-1889-42E9-9168-6E6CE0EFEBFB}" sibTransId="{72CE9587-51EB-4A94-A5EC-8604CA984FCB}"/>
    <dgm:cxn modelId="{21E15F0F-6FA0-4BFA-A89F-438EAE4FDED3}" srcId="{2E290DF5-D8C6-4084-838F-8464A0B75C32}" destId="{F822F0B2-ECE8-47F9-88B2-BA8DCB060793}" srcOrd="2" destOrd="0" parTransId="{41914220-382C-4537-BC91-0A6CFC8CC1DE}" sibTransId="{91ABEE50-781E-4170-8996-03E241D55DCD}"/>
    <dgm:cxn modelId="{89F43624-CC68-43FC-BCD2-7E9D74D1EB51}" type="presOf" srcId="{747E959D-A087-4EE5-B767-FD8FA37B1AA5}" destId="{404883FD-DF87-4442-8946-5203B7EB7E64}" srcOrd="0" destOrd="0" presId="urn:microsoft.com/office/officeart/2018/2/layout/IconVerticalSolidList"/>
    <dgm:cxn modelId="{BA932733-7AD8-4AAC-A85A-7358928C6DE5}" type="presOf" srcId="{F822F0B2-ECE8-47F9-88B2-BA8DCB060793}" destId="{D7CF974D-5211-4829-88EC-F851FD2ACB59}" srcOrd="0" destOrd="0" presId="urn:microsoft.com/office/officeart/2018/2/layout/IconVerticalSolidList"/>
    <dgm:cxn modelId="{EED68A49-948E-4082-AB47-9C71A1F8B49A}" type="presOf" srcId="{2E290DF5-D8C6-4084-838F-8464A0B75C32}" destId="{581E6F0E-D93C-426F-BCB4-E65FEE53D916}" srcOrd="0" destOrd="0" presId="urn:microsoft.com/office/officeart/2018/2/layout/IconVerticalSolidList"/>
    <dgm:cxn modelId="{3D29594A-DE87-41C9-929B-24F271C0548D}" type="presOf" srcId="{FFB4F9A0-5F83-4A66-9C43-6C4C0CE66C67}" destId="{F9D29E19-85B8-4457-A3F7-1BF9151FF25A}" srcOrd="0" destOrd="0" presId="urn:microsoft.com/office/officeart/2018/2/layout/IconVerticalSolidList"/>
    <dgm:cxn modelId="{310A1599-D55C-4236-8E86-ACF21B4E3878}" type="presOf" srcId="{FED72902-CE7D-495A-B32F-25AC92609437}" destId="{08FCE4CC-373F-4E3F-9B29-F85523B7B52B}" srcOrd="0" destOrd="0" presId="urn:microsoft.com/office/officeart/2018/2/layout/IconVerticalSolidList"/>
    <dgm:cxn modelId="{41A499CE-06DF-4BF5-8DA4-C02624FEC367}" srcId="{2E290DF5-D8C6-4084-838F-8464A0B75C32}" destId="{747E959D-A087-4EE5-B767-FD8FA37B1AA5}" srcOrd="3" destOrd="0" parTransId="{740A620F-0A35-4D0A-8C26-A9844022DA8F}" sibTransId="{E6C8A805-A25C-4267-897F-55A09DFE0C1A}"/>
    <dgm:cxn modelId="{C2C502F0-E845-4764-BA91-A59BA2FAABF0}" srcId="{2E290DF5-D8C6-4084-838F-8464A0B75C32}" destId="{FED72902-CE7D-495A-B32F-25AC92609437}" srcOrd="0" destOrd="0" parTransId="{A1DC01F4-243B-4997-B1C3-756C7882A53F}" sibTransId="{9C43C5B6-4A46-40E2-A743-34BF8D8269CD}"/>
    <dgm:cxn modelId="{ED36E86B-95AE-4228-B6BE-1F1491B5F916}" type="presParOf" srcId="{581E6F0E-D93C-426F-BCB4-E65FEE53D916}" destId="{BF1FEE61-EB76-4B27-A7B6-F14E0AA26880}" srcOrd="0" destOrd="0" presId="urn:microsoft.com/office/officeart/2018/2/layout/IconVerticalSolidList"/>
    <dgm:cxn modelId="{842DDDB8-5473-4B2F-8A73-4269E0CAF9C4}" type="presParOf" srcId="{BF1FEE61-EB76-4B27-A7B6-F14E0AA26880}" destId="{EB5F4D56-01BC-4F13-AE8B-E3B2C7194E41}" srcOrd="0" destOrd="0" presId="urn:microsoft.com/office/officeart/2018/2/layout/IconVerticalSolidList"/>
    <dgm:cxn modelId="{EFA3DD6D-D723-49DC-AB5E-85E7B2486E30}" type="presParOf" srcId="{BF1FEE61-EB76-4B27-A7B6-F14E0AA26880}" destId="{FBC31AAD-4D93-450A-975E-6EC0BBF40E89}" srcOrd="1" destOrd="0" presId="urn:microsoft.com/office/officeart/2018/2/layout/IconVerticalSolidList"/>
    <dgm:cxn modelId="{EBBBE00D-578A-460F-9C30-FBE8EE56E961}" type="presParOf" srcId="{BF1FEE61-EB76-4B27-A7B6-F14E0AA26880}" destId="{1A5201D8-3C85-4922-93D9-71B97F5E3BB8}" srcOrd="2" destOrd="0" presId="urn:microsoft.com/office/officeart/2018/2/layout/IconVerticalSolidList"/>
    <dgm:cxn modelId="{23907E2E-A741-4F06-AF59-570AE2666D39}" type="presParOf" srcId="{BF1FEE61-EB76-4B27-A7B6-F14E0AA26880}" destId="{08FCE4CC-373F-4E3F-9B29-F85523B7B52B}" srcOrd="3" destOrd="0" presId="urn:microsoft.com/office/officeart/2018/2/layout/IconVerticalSolidList"/>
    <dgm:cxn modelId="{93F9D348-1A19-46A6-8B21-132F9DC910A9}" type="presParOf" srcId="{581E6F0E-D93C-426F-BCB4-E65FEE53D916}" destId="{3D8033E0-762B-4EC2-854B-12C58980E187}" srcOrd="1" destOrd="0" presId="urn:microsoft.com/office/officeart/2018/2/layout/IconVerticalSolidList"/>
    <dgm:cxn modelId="{A682ADD6-812F-4C02-B362-1D023AC3A51A}" type="presParOf" srcId="{581E6F0E-D93C-426F-BCB4-E65FEE53D916}" destId="{AE210DE4-9189-4C09-89C3-F202D8CD9F4D}" srcOrd="2" destOrd="0" presId="urn:microsoft.com/office/officeart/2018/2/layout/IconVerticalSolidList"/>
    <dgm:cxn modelId="{7AF71206-9432-45D6-A746-2BF41C1B2AC3}" type="presParOf" srcId="{AE210DE4-9189-4C09-89C3-F202D8CD9F4D}" destId="{064EBD9D-7650-4DF6-A294-7145627E8B8B}" srcOrd="0" destOrd="0" presId="urn:microsoft.com/office/officeart/2018/2/layout/IconVerticalSolidList"/>
    <dgm:cxn modelId="{F7D58E8F-3E14-48F9-92AE-86FADBD2B7A2}" type="presParOf" srcId="{AE210DE4-9189-4C09-89C3-F202D8CD9F4D}" destId="{8F36B620-7724-4E07-A30A-296F09464346}" srcOrd="1" destOrd="0" presId="urn:microsoft.com/office/officeart/2018/2/layout/IconVerticalSolidList"/>
    <dgm:cxn modelId="{5A6BBD8C-7DC8-4762-B40D-CF1828B8F755}" type="presParOf" srcId="{AE210DE4-9189-4C09-89C3-F202D8CD9F4D}" destId="{88D0F461-FA6B-4E61-A5D2-980E7197FA5C}" srcOrd="2" destOrd="0" presId="urn:microsoft.com/office/officeart/2018/2/layout/IconVerticalSolidList"/>
    <dgm:cxn modelId="{34358F38-05A1-4B9D-8AC4-2EB7E5E80EC0}" type="presParOf" srcId="{AE210DE4-9189-4C09-89C3-F202D8CD9F4D}" destId="{F9D29E19-85B8-4457-A3F7-1BF9151FF25A}" srcOrd="3" destOrd="0" presId="urn:microsoft.com/office/officeart/2018/2/layout/IconVerticalSolidList"/>
    <dgm:cxn modelId="{853B1740-B547-43DA-9206-4279497C9B91}" type="presParOf" srcId="{581E6F0E-D93C-426F-BCB4-E65FEE53D916}" destId="{6BC47FD7-1EC6-49A5-893C-EDB99507C9C2}" srcOrd="3" destOrd="0" presId="urn:microsoft.com/office/officeart/2018/2/layout/IconVerticalSolidList"/>
    <dgm:cxn modelId="{A84D5A61-45D0-4FF4-96DC-2E7E4232D889}" type="presParOf" srcId="{581E6F0E-D93C-426F-BCB4-E65FEE53D916}" destId="{07DB809C-0F1F-445E-AB41-DCBE1435A70D}" srcOrd="4" destOrd="0" presId="urn:microsoft.com/office/officeart/2018/2/layout/IconVerticalSolidList"/>
    <dgm:cxn modelId="{80F853F8-EA42-4309-98B6-C53A8657EB3D}" type="presParOf" srcId="{07DB809C-0F1F-445E-AB41-DCBE1435A70D}" destId="{75C0A64B-693B-4CA3-8468-F6A0AA77E083}" srcOrd="0" destOrd="0" presId="urn:microsoft.com/office/officeart/2018/2/layout/IconVerticalSolidList"/>
    <dgm:cxn modelId="{B5251D03-1F09-495D-8BB8-AB8D1FA30000}" type="presParOf" srcId="{07DB809C-0F1F-445E-AB41-DCBE1435A70D}" destId="{FE89C7AE-0DD4-4985-A063-7A05C2350CED}" srcOrd="1" destOrd="0" presId="urn:microsoft.com/office/officeart/2018/2/layout/IconVerticalSolidList"/>
    <dgm:cxn modelId="{0A1F0028-7BEB-45C6-8927-0EE25FD97F7A}" type="presParOf" srcId="{07DB809C-0F1F-445E-AB41-DCBE1435A70D}" destId="{C70BF04C-F78E-4C51-8EA7-447BE489EA45}" srcOrd="2" destOrd="0" presId="urn:microsoft.com/office/officeart/2018/2/layout/IconVerticalSolidList"/>
    <dgm:cxn modelId="{A8E24940-7BF2-4CF2-A7E0-F4470B6DD544}" type="presParOf" srcId="{07DB809C-0F1F-445E-AB41-DCBE1435A70D}" destId="{D7CF974D-5211-4829-88EC-F851FD2ACB59}" srcOrd="3" destOrd="0" presId="urn:microsoft.com/office/officeart/2018/2/layout/IconVerticalSolidList"/>
    <dgm:cxn modelId="{AE051EA7-0596-4878-B607-3294A50B609A}" type="presParOf" srcId="{581E6F0E-D93C-426F-BCB4-E65FEE53D916}" destId="{746EC456-1A18-4670-B2EB-3D9D03C38E15}" srcOrd="5" destOrd="0" presId="urn:microsoft.com/office/officeart/2018/2/layout/IconVerticalSolidList"/>
    <dgm:cxn modelId="{C6C028D3-51B1-4E6D-A9CA-6BB90ED1B544}" type="presParOf" srcId="{581E6F0E-D93C-426F-BCB4-E65FEE53D916}" destId="{39796F37-7F8E-4E4D-85B0-D543B3204E55}" srcOrd="6" destOrd="0" presId="urn:microsoft.com/office/officeart/2018/2/layout/IconVerticalSolidList"/>
    <dgm:cxn modelId="{E15FD04E-C803-4A10-8FCE-A523ED733236}" type="presParOf" srcId="{39796F37-7F8E-4E4D-85B0-D543B3204E55}" destId="{75FD9830-4C7E-48FE-A503-7D4B6A0DA337}" srcOrd="0" destOrd="0" presId="urn:microsoft.com/office/officeart/2018/2/layout/IconVerticalSolidList"/>
    <dgm:cxn modelId="{D0962E5B-172E-477F-A38E-17F66E5015E9}" type="presParOf" srcId="{39796F37-7F8E-4E4D-85B0-D543B3204E55}" destId="{DE773A81-1F9C-4E7C-B774-5FC6BBA2F419}" srcOrd="1" destOrd="0" presId="urn:microsoft.com/office/officeart/2018/2/layout/IconVerticalSolidList"/>
    <dgm:cxn modelId="{18691E27-3CE7-449D-B10B-AD694EBB78CC}" type="presParOf" srcId="{39796F37-7F8E-4E4D-85B0-D543B3204E55}" destId="{B89BCA5A-E22F-4112-8FD0-32FD5C39F4EB}" srcOrd="2" destOrd="0" presId="urn:microsoft.com/office/officeart/2018/2/layout/IconVerticalSolidList"/>
    <dgm:cxn modelId="{5DCDEB6F-C901-4A15-8585-096DEF9C34AA}" type="presParOf" srcId="{39796F37-7F8E-4E4D-85B0-D543B3204E55}" destId="{404883FD-DF87-4442-8946-5203B7EB7E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7E981A-2453-4366-893D-BA4497CE821F}"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A1504753-CC7B-41D2-B1F2-01F8EAD2BDEB}">
      <dgm:prSet/>
      <dgm:spPr/>
      <dgm:t>
        <a:bodyPr/>
        <a:lstStyle/>
        <a:p>
          <a:pPr rtl="0">
            <a:lnSpc>
              <a:spcPct val="100000"/>
            </a:lnSpc>
          </a:pPr>
          <a:r>
            <a:rPr lang="en-US" b="1" i="1" dirty="0"/>
            <a:t>Transitional model</a:t>
          </a:r>
          <a:r>
            <a:rPr lang="en-US" dirty="0"/>
            <a:t> tells us which next state we will move into if we choose a certain action at a certain state.</a:t>
          </a:r>
          <a:r>
            <a:rPr lang="en-US" dirty="0">
              <a:latin typeface="Calibri Light" panose="020F0302020204030204"/>
            </a:rPr>
            <a:t> </a:t>
          </a:r>
          <a:endParaRPr lang="en-US" dirty="0"/>
        </a:p>
      </dgm:t>
    </dgm:pt>
    <dgm:pt modelId="{609AFAAF-6EFD-4ABF-886E-C7E8B33CE885}" type="parTrans" cxnId="{A6A71642-180A-40F8-A0B5-8F2D45091303}">
      <dgm:prSet/>
      <dgm:spPr/>
      <dgm:t>
        <a:bodyPr/>
        <a:lstStyle/>
        <a:p>
          <a:endParaRPr lang="en-US"/>
        </a:p>
      </dgm:t>
    </dgm:pt>
    <dgm:pt modelId="{8838126A-C3A0-41D9-A24D-34F6BE87AF9B}" type="sibTrans" cxnId="{A6A71642-180A-40F8-A0B5-8F2D45091303}">
      <dgm:prSet/>
      <dgm:spPr/>
      <dgm:t>
        <a:bodyPr/>
        <a:lstStyle/>
        <a:p>
          <a:endParaRPr lang="en-US"/>
        </a:p>
      </dgm:t>
    </dgm:pt>
    <dgm:pt modelId="{CEFCD60E-75DB-422A-9E24-5ABC0E01EAC8}">
      <dgm:prSet/>
      <dgm:spPr/>
      <dgm:t>
        <a:bodyPr/>
        <a:lstStyle/>
        <a:p>
          <a:pPr>
            <a:lnSpc>
              <a:spcPct val="100000"/>
            </a:lnSpc>
          </a:pPr>
          <a:r>
            <a:rPr lang="en-US" dirty="0"/>
            <a:t>This is usually represented as </a:t>
          </a:r>
          <a:r>
            <a:rPr lang="en-US" i="1" dirty="0"/>
            <a:t>P</a:t>
          </a:r>
          <a:r>
            <a:rPr lang="en-US" dirty="0"/>
            <a:t>. If we are at a state </a:t>
          </a:r>
          <a:r>
            <a:rPr lang="en-US" i="1" dirty="0"/>
            <a:t>s</a:t>
          </a:r>
          <a:r>
            <a:rPr lang="en-US" dirty="0"/>
            <a:t> and we choose an action </a:t>
          </a:r>
          <a:r>
            <a:rPr lang="en-US" i="1" dirty="0"/>
            <a:t>a</a:t>
          </a:r>
          <a:r>
            <a:rPr lang="en-US" dirty="0"/>
            <a:t>, then the probability of </a:t>
          </a:r>
          <a:r>
            <a:rPr lang="en-US" i="1" dirty="0"/>
            <a:t>s′ </a:t>
          </a:r>
          <a:r>
            <a:rPr lang="en-US" dirty="0"/>
            <a:t>being the next state is</a:t>
          </a:r>
          <a:r>
            <a:rPr lang="en-US" i="1" dirty="0"/>
            <a:t> P</a:t>
          </a:r>
          <a:r>
            <a:rPr lang="en-US" dirty="0"/>
            <a:t>(</a:t>
          </a:r>
          <a:r>
            <a:rPr lang="en-US" i="1" dirty="0"/>
            <a:t>s′</a:t>
          </a:r>
          <a:r>
            <a:rPr lang="en-US" dirty="0"/>
            <a:t>| </a:t>
          </a:r>
          <a:r>
            <a:rPr lang="en-US" i="1" dirty="0"/>
            <a:t>s</a:t>
          </a:r>
          <a:r>
            <a:rPr lang="en-US" dirty="0"/>
            <a:t>, </a:t>
          </a:r>
          <a:r>
            <a:rPr lang="en-US" i="1" dirty="0"/>
            <a:t>a</a:t>
          </a:r>
          <a:r>
            <a:rPr lang="en-US" dirty="0"/>
            <a:t>).</a:t>
          </a:r>
        </a:p>
      </dgm:t>
    </dgm:pt>
    <dgm:pt modelId="{F070AFAC-FA6A-4D8A-BD24-083090293C2F}" type="parTrans" cxnId="{D3EABA1F-6E12-4782-9C28-48B3BE7AC02F}">
      <dgm:prSet/>
      <dgm:spPr/>
      <dgm:t>
        <a:bodyPr/>
        <a:lstStyle/>
        <a:p>
          <a:endParaRPr lang="en-US"/>
        </a:p>
      </dgm:t>
    </dgm:pt>
    <dgm:pt modelId="{7BB52BB4-20E8-4951-8C34-63A848F61093}" type="sibTrans" cxnId="{D3EABA1F-6E12-4782-9C28-48B3BE7AC02F}">
      <dgm:prSet/>
      <dgm:spPr/>
      <dgm:t>
        <a:bodyPr/>
        <a:lstStyle/>
        <a:p>
          <a:endParaRPr lang="en-US"/>
        </a:p>
      </dgm:t>
    </dgm:pt>
    <dgm:pt modelId="{A0310696-F9E1-487D-A78E-DAA85B19E26F}">
      <dgm:prSet phldr="0"/>
      <dgm:spPr/>
      <dgm:t>
        <a:bodyPr/>
        <a:lstStyle/>
        <a:p>
          <a:pPr rtl="0">
            <a:lnSpc>
              <a:spcPct val="100000"/>
            </a:lnSpc>
          </a:pPr>
          <a:r>
            <a:rPr lang="en-US" dirty="0"/>
            <a:t>Now for every pair of state </a:t>
          </a:r>
          <a:r>
            <a:rPr lang="en-US" i="1" dirty="0"/>
            <a:t>s</a:t>
          </a:r>
          <a:r>
            <a:rPr lang="en-US" dirty="0"/>
            <a:t> and action </a:t>
          </a:r>
          <a:r>
            <a:rPr lang="en-US" i="1" dirty="0"/>
            <a:t>a</a:t>
          </a:r>
          <a:r>
            <a:rPr lang="en-US" dirty="0"/>
            <a:t>, we can write out the probability of arriving at each new state like this. Combining all these together, we get the transition model </a:t>
          </a:r>
          <a:r>
            <a:rPr lang="en-US" i="1" dirty="0"/>
            <a:t>P</a:t>
          </a:r>
          <a:r>
            <a:rPr lang="en-US" dirty="0"/>
            <a:t>. We have 12 possible states and 4 possible actions. Therefore, the dimension of our transitional model </a:t>
          </a:r>
          <a:r>
            <a:rPr lang="en-US" i="1" dirty="0"/>
            <a:t>P</a:t>
          </a:r>
          <a:r>
            <a:rPr lang="en-US" dirty="0"/>
            <a:t> is 12×4×12, with a total of 576 probability values.</a:t>
          </a:r>
          <a:endParaRPr lang="en-US" dirty="0">
            <a:latin typeface="Calibri Light" panose="020F0302020204030204"/>
          </a:endParaRPr>
        </a:p>
      </dgm:t>
    </dgm:pt>
    <dgm:pt modelId="{F3CA89E9-64BF-4D5C-9263-491572F1AB20}" type="parTrans" cxnId="{0D8B38B3-F9D2-4314-A93C-728E6D78FB99}">
      <dgm:prSet/>
      <dgm:spPr/>
    </dgm:pt>
    <dgm:pt modelId="{C7F58D7D-99AA-4F9A-8EFA-12502A4C6EA7}" type="sibTrans" cxnId="{0D8B38B3-F9D2-4314-A93C-728E6D78FB99}">
      <dgm:prSet/>
      <dgm:spPr/>
    </dgm:pt>
    <dgm:pt modelId="{F8752A1E-2540-4EE3-A7D8-594CDF5BB9CB}" type="pres">
      <dgm:prSet presAssocID="{C07E981A-2453-4366-893D-BA4497CE821F}" presName="linear" presStyleCnt="0">
        <dgm:presLayoutVars>
          <dgm:animLvl val="lvl"/>
          <dgm:resizeHandles val="exact"/>
        </dgm:presLayoutVars>
      </dgm:prSet>
      <dgm:spPr/>
    </dgm:pt>
    <dgm:pt modelId="{CAFDA6A2-4638-47A1-AF2E-42B9AFB5C01E}" type="pres">
      <dgm:prSet presAssocID="{A1504753-CC7B-41D2-B1F2-01F8EAD2BDEB}" presName="parentText" presStyleLbl="node1" presStyleIdx="0" presStyleCnt="3">
        <dgm:presLayoutVars>
          <dgm:chMax val="0"/>
          <dgm:bulletEnabled val="1"/>
        </dgm:presLayoutVars>
      </dgm:prSet>
      <dgm:spPr/>
    </dgm:pt>
    <dgm:pt modelId="{594D238B-F056-4DC7-BADF-18980AC24A0B}" type="pres">
      <dgm:prSet presAssocID="{8838126A-C3A0-41D9-A24D-34F6BE87AF9B}" presName="spacer" presStyleCnt="0"/>
      <dgm:spPr/>
    </dgm:pt>
    <dgm:pt modelId="{813BC74D-74A6-4B3F-88D3-55FFA222D22A}" type="pres">
      <dgm:prSet presAssocID="{CEFCD60E-75DB-422A-9E24-5ABC0E01EAC8}" presName="parentText" presStyleLbl="node1" presStyleIdx="1" presStyleCnt="3">
        <dgm:presLayoutVars>
          <dgm:chMax val="0"/>
          <dgm:bulletEnabled val="1"/>
        </dgm:presLayoutVars>
      </dgm:prSet>
      <dgm:spPr/>
    </dgm:pt>
    <dgm:pt modelId="{D24BD7AE-AF74-432C-A096-461999AA2C56}" type="pres">
      <dgm:prSet presAssocID="{7BB52BB4-20E8-4951-8C34-63A848F61093}" presName="spacer" presStyleCnt="0"/>
      <dgm:spPr/>
    </dgm:pt>
    <dgm:pt modelId="{294D3D16-882E-4CBA-BB5A-CE7B8AD58008}" type="pres">
      <dgm:prSet presAssocID="{A0310696-F9E1-487D-A78E-DAA85B19E26F}" presName="parentText" presStyleLbl="node1" presStyleIdx="2" presStyleCnt="3">
        <dgm:presLayoutVars>
          <dgm:chMax val="0"/>
          <dgm:bulletEnabled val="1"/>
        </dgm:presLayoutVars>
      </dgm:prSet>
      <dgm:spPr/>
    </dgm:pt>
  </dgm:ptLst>
  <dgm:cxnLst>
    <dgm:cxn modelId="{D3EABA1F-6E12-4782-9C28-48B3BE7AC02F}" srcId="{C07E981A-2453-4366-893D-BA4497CE821F}" destId="{CEFCD60E-75DB-422A-9E24-5ABC0E01EAC8}" srcOrd="1" destOrd="0" parTransId="{F070AFAC-FA6A-4D8A-BD24-083090293C2F}" sibTransId="{7BB52BB4-20E8-4951-8C34-63A848F61093}"/>
    <dgm:cxn modelId="{70418520-C07F-4F08-8915-872E403EB1A3}" type="presOf" srcId="{C07E981A-2453-4366-893D-BA4497CE821F}" destId="{F8752A1E-2540-4EE3-A7D8-594CDF5BB9CB}" srcOrd="0" destOrd="0" presId="urn:microsoft.com/office/officeart/2005/8/layout/vList2"/>
    <dgm:cxn modelId="{B2F90437-EC09-4C6E-A71C-96738C2CFCD2}" type="presOf" srcId="{CEFCD60E-75DB-422A-9E24-5ABC0E01EAC8}" destId="{813BC74D-74A6-4B3F-88D3-55FFA222D22A}" srcOrd="0" destOrd="0" presId="urn:microsoft.com/office/officeart/2005/8/layout/vList2"/>
    <dgm:cxn modelId="{E022D93D-9DAC-4A95-8428-6059B2A46C24}" type="presOf" srcId="{A1504753-CC7B-41D2-B1F2-01F8EAD2BDEB}" destId="{CAFDA6A2-4638-47A1-AF2E-42B9AFB5C01E}" srcOrd="0" destOrd="0" presId="urn:microsoft.com/office/officeart/2005/8/layout/vList2"/>
    <dgm:cxn modelId="{A6A71642-180A-40F8-A0B5-8F2D45091303}" srcId="{C07E981A-2453-4366-893D-BA4497CE821F}" destId="{A1504753-CC7B-41D2-B1F2-01F8EAD2BDEB}" srcOrd="0" destOrd="0" parTransId="{609AFAAF-6EFD-4ABF-886E-C7E8B33CE885}" sibTransId="{8838126A-C3A0-41D9-A24D-34F6BE87AF9B}"/>
    <dgm:cxn modelId="{F8AB4E93-8AF5-48CD-8B1D-FCA441E3EDDB}" type="presOf" srcId="{A0310696-F9E1-487D-A78E-DAA85B19E26F}" destId="{294D3D16-882E-4CBA-BB5A-CE7B8AD58008}" srcOrd="0" destOrd="0" presId="urn:microsoft.com/office/officeart/2005/8/layout/vList2"/>
    <dgm:cxn modelId="{0D8B38B3-F9D2-4314-A93C-728E6D78FB99}" srcId="{C07E981A-2453-4366-893D-BA4497CE821F}" destId="{A0310696-F9E1-487D-A78E-DAA85B19E26F}" srcOrd="2" destOrd="0" parTransId="{F3CA89E9-64BF-4D5C-9263-491572F1AB20}" sibTransId="{C7F58D7D-99AA-4F9A-8EFA-12502A4C6EA7}"/>
    <dgm:cxn modelId="{32B83ED1-0F60-4FC4-B4D3-B7167A6F4115}" type="presParOf" srcId="{F8752A1E-2540-4EE3-A7D8-594CDF5BB9CB}" destId="{CAFDA6A2-4638-47A1-AF2E-42B9AFB5C01E}" srcOrd="0" destOrd="0" presId="urn:microsoft.com/office/officeart/2005/8/layout/vList2"/>
    <dgm:cxn modelId="{00B84649-0D14-463F-AF4F-E73D48E85A61}" type="presParOf" srcId="{F8752A1E-2540-4EE3-A7D8-594CDF5BB9CB}" destId="{594D238B-F056-4DC7-BADF-18980AC24A0B}" srcOrd="1" destOrd="0" presId="urn:microsoft.com/office/officeart/2005/8/layout/vList2"/>
    <dgm:cxn modelId="{798DD3A7-A134-490E-AA6B-FCC6580DB840}" type="presParOf" srcId="{F8752A1E-2540-4EE3-A7D8-594CDF5BB9CB}" destId="{813BC74D-74A6-4B3F-88D3-55FFA222D22A}" srcOrd="2" destOrd="0" presId="urn:microsoft.com/office/officeart/2005/8/layout/vList2"/>
    <dgm:cxn modelId="{C76BA5E5-48A3-40B6-AE50-D447E6C04A0F}" type="presParOf" srcId="{F8752A1E-2540-4EE3-A7D8-594CDF5BB9CB}" destId="{D24BD7AE-AF74-432C-A096-461999AA2C56}" srcOrd="3" destOrd="0" presId="urn:microsoft.com/office/officeart/2005/8/layout/vList2"/>
    <dgm:cxn modelId="{B4735ABC-3354-40D9-BCC2-E147CA58483F}" type="presParOf" srcId="{F8752A1E-2540-4EE3-A7D8-594CDF5BB9CB}" destId="{294D3D16-882E-4CBA-BB5A-CE7B8AD5800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BAC0C3-E979-474F-B33D-9153265D5E0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E8F26D5-2B37-4EF5-B835-333EA4700C6D}">
      <dgm:prSet/>
      <dgm:spPr/>
      <dgm:t>
        <a:bodyPr/>
        <a:lstStyle/>
        <a:p>
          <a:r>
            <a:rPr lang="en-US" b="1" i="1"/>
            <a:t>Fully observable</a:t>
          </a:r>
          <a:r>
            <a:rPr lang="en-US"/>
            <a:t> means our agent somehow knows what the world looks like and where itself currently is in that world.</a:t>
          </a:r>
        </a:p>
      </dgm:t>
    </dgm:pt>
    <dgm:pt modelId="{D6740959-97AD-47D1-AA26-74C3BEF4CA33}" type="parTrans" cxnId="{FF4077CD-D15E-4763-9262-A07AEB1C1381}">
      <dgm:prSet/>
      <dgm:spPr/>
      <dgm:t>
        <a:bodyPr/>
        <a:lstStyle/>
        <a:p>
          <a:endParaRPr lang="en-US"/>
        </a:p>
      </dgm:t>
    </dgm:pt>
    <dgm:pt modelId="{556DA598-FE30-4299-9B14-56D0339F3542}" type="sibTrans" cxnId="{FF4077CD-D15E-4763-9262-A07AEB1C1381}">
      <dgm:prSet/>
      <dgm:spPr/>
      <dgm:t>
        <a:bodyPr/>
        <a:lstStyle/>
        <a:p>
          <a:endParaRPr lang="en-US"/>
        </a:p>
      </dgm:t>
    </dgm:pt>
    <dgm:pt modelId="{46EBCB95-3721-4DC9-93B4-137774E359F0}">
      <dgm:prSet/>
      <dgm:spPr/>
      <dgm:t>
        <a:bodyPr/>
        <a:lstStyle/>
        <a:p>
          <a:r>
            <a:rPr lang="en-US"/>
            <a:t>It has access to all the knowledge needed to find the optimal decision during each move. </a:t>
          </a:r>
        </a:p>
      </dgm:t>
    </dgm:pt>
    <dgm:pt modelId="{E70C4414-E1D2-47A2-AD67-59074B92694F}" type="parTrans" cxnId="{F0C13E4D-EAC0-4526-9373-338AB5042417}">
      <dgm:prSet/>
      <dgm:spPr/>
      <dgm:t>
        <a:bodyPr/>
        <a:lstStyle/>
        <a:p>
          <a:endParaRPr lang="en-US"/>
        </a:p>
      </dgm:t>
    </dgm:pt>
    <dgm:pt modelId="{442FB2C5-F8E2-4359-AD3C-0AB91746AB9B}" type="sibTrans" cxnId="{F0C13E4D-EAC0-4526-9373-338AB5042417}">
      <dgm:prSet/>
      <dgm:spPr/>
      <dgm:t>
        <a:bodyPr/>
        <a:lstStyle/>
        <a:p>
          <a:endParaRPr lang="en-US"/>
        </a:p>
      </dgm:t>
    </dgm:pt>
    <dgm:pt modelId="{04BA6420-45A8-4F31-9D09-732AC553D315}">
      <dgm:prSet/>
      <dgm:spPr/>
      <dgm:t>
        <a:bodyPr/>
        <a:lstStyle/>
        <a:p>
          <a:r>
            <a:rPr lang="en-US"/>
            <a:t>The knowledge here refers to our reward function </a:t>
          </a:r>
          <a:r>
            <a:rPr lang="en-US" i="1"/>
            <a:t>R</a:t>
          </a:r>
          <a:r>
            <a:rPr lang="en-US"/>
            <a:t>(</a:t>
          </a:r>
          <a:r>
            <a:rPr lang="en-US" i="1"/>
            <a:t>s</a:t>
          </a:r>
          <a:r>
            <a:rPr lang="en-US"/>
            <a:t>) and transitional model </a:t>
          </a:r>
          <a:r>
            <a:rPr lang="en-US" i="1"/>
            <a:t>P</a:t>
          </a:r>
          <a:r>
            <a:rPr lang="en-US"/>
            <a:t>(</a:t>
          </a:r>
          <a:r>
            <a:rPr lang="en-US" i="1"/>
            <a:t>s′</a:t>
          </a:r>
          <a:r>
            <a:rPr lang="en-US"/>
            <a:t>| </a:t>
          </a:r>
          <a:r>
            <a:rPr lang="en-US" i="1"/>
            <a:t>s</a:t>
          </a:r>
          <a:r>
            <a:rPr lang="en-US"/>
            <a:t>, </a:t>
          </a:r>
          <a:r>
            <a:rPr lang="en-US" i="1"/>
            <a:t>a</a:t>
          </a:r>
          <a:r>
            <a:rPr lang="en-US"/>
            <a:t>).</a:t>
          </a:r>
        </a:p>
      </dgm:t>
    </dgm:pt>
    <dgm:pt modelId="{D7A81C50-27DF-49E1-904E-93D9D1B24558}" type="parTrans" cxnId="{AC7ED6B8-AFD6-4096-AD54-78769B1F72B8}">
      <dgm:prSet/>
      <dgm:spPr/>
      <dgm:t>
        <a:bodyPr/>
        <a:lstStyle/>
        <a:p>
          <a:endParaRPr lang="en-US"/>
        </a:p>
      </dgm:t>
    </dgm:pt>
    <dgm:pt modelId="{A8C49DE5-CFCC-4935-AEE7-C9B37E898664}" type="sibTrans" cxnId="{AC7ED6B8-AFD6-4096-AD54-78769B1F72B8}">
      <dgm:prSet/>
      <dgm:spPr/>
      <dgm:t>
        <a:bodyPr/>
        <a:lstStyle/>
        <a:p>
          <a:endParaRPr lang="en-US"/>
        </a:p>
      </dgm:t>
    </dgm:pt>
    <dgm:pt modelId="{F2A40F38-6FFB-4E72-A561-A2E07C715A91}" type="pres">
      <dgm:prSet presAssocID="{C5BAC0C3-E979-474F-B33D-9153265D5E08}" presName="linear" presStyleCnt="0">
        <dgm:presLayoutVars>
          <dgm:animLvl val="lvl"/>
          <dgm:resizeHandles val="exact"/>
        </dgm:presLayoutVars>
      </dgm:prSet>
      <dgm:spPr/>
    </dgm:pt>
    <dgm:pt modelId="{50B98EF1-8C2C-4A86-818F-315AA432A41F}" type="pres">
      <dgm:prSet presAssocID="{2E8F26D5-2B37-4EF5-B835-333EA4700C6D}" presName="parentText" presStyleLbl="node1" presStyleIdx="0" presStyleCnt="3">
        <dgm:presLayoutVars>
          <dgm:chMax val="0"/>
          <dgm:bulletEnabled val="1"/>
        </dgm:presLayoutVars>
      </dgm:prSet>
      <dgm:spPr/>
    </dgm:pt>
    <dgm:pt modelId="{1CE6D4FB-14E3-4962-B55E-C0D3CFC7503F}" type="pres">
      <dgm:prSet presAssocID="{556DA598-FE30-4299-9B14-56D0339F3542}" presName="spacer" presStyleCnt="0"/>
      <dgm:spPr/>
    </dgm:pt>
    <dgm:pt modelId="{A115F569-F7C1-4043-BF21-CD34F4EF7B58}" type="pres">
      <dgm:prSet presAssocID="{46EBCB95-3721-4DC9-93B4-137774E359F0}" presName="parentText" presStyleLbl="node1" presStyleIdx="1" presStyleCnt="3">
        <dgm:presLayoutVars>
          <dgm:chMax val="0"/>
          <dgm:bulletEnabled val="1"/>
        </dgm:presLayoutVars>
      </dgm:prSet>
      <dgm:spPr/>
    </dgm:pt>
    <dgm:pt modelId="{CA6023AA-D88A-480D-80F1-312A4D578D35}" type="pres">
      <dgm:prSet presAssocID="{442FB2C5-F8E2-4359-AD3C-0AB91746AB9B}" presName="spacer" presStyleCnt="0"/>
      <dgm:spPr/>
    </dgm:pt>
    <dgm:pt modelId="{AAD67F9C-EF0B-46DD-A396-364E23C405C1}" type="pres">
      <dgm:prSet presAssocID="{04BA6420-45A8-4F31-9D09-732AC553D315}" presName="parentText" presStyleLbl="node1" presStyleIdx="2" presStyleCnt="3">
        <dgm:presLayoutVars>
          <dgm:chMax val="0"/>
          <dgm:bulletEnabled val="1"/>
        </dgm:presLayoutVars>
      </dgm:prSet>
      <dgm:spPr/>
    </dgm:pt>
  </dgm:ptLst>
  <dgm:cxnLst>
    <dgm:cxn modelId="{F9E77913-9833-48F1-9202-A2DBDD4334D3}" type="presOf" srcId="{04BA6420-45A8-4F31-9D09-732AC553D315}" destId="{AAD67F9C-EF0B-46DD-A396-364E23C405C1}" srcOrd="0" destOrd="0" presId="urn:microsoft.com/office/officeart/2005/8/layout/vList2"/>
    <dgm:cxn modelId="{BDCB0741-006A-42C0-A249-4C44E3FEEE9A}" type="presOf" srcId="{2E8F26D5-2B37-4EF5-B835-333EA4700C6D}" destId="{50B98EF1-8C2C-4A86-818F-315AA432A41F}" srcOrd="0" destOrd="0" presId="urn:microsoft.com/office/officeart/2005/8/layout/vList2"/>
    <dgm:cxn modelId="{F0C13E4D-EAC0-4526-9373-338AB5042417}" srcId="{C5BAC0C3-E979-474F-B33D-9153265D5E08}" destId="{46EBCB95-3721-4DC9-93B4-137774E359F0}" srcOrd="1" destOrd="0" parTransId="{E70C4414-E1D2-47A2-AD67-59074B92694F}" sibTransId="{442FB2C5-F8E2-4359-AD3C-0AB91746AB9B}"/>
    <dgm:cxn modelId="{9180FC50-64CA-47C9-9DE9-12708C9D192A}" type="presOf" srcId="{46EBCB95-3721-4DC9-93B4-137774E359F0}" destId="{A115F569-F7C1-4043-BF21-CD34F4EF7B58}" srcOrd="0" destOrd="0" presId="urn:microsoft.com/office/officeart/2005/8/layout/vList2"/>
    <dgm:cxn modelId="{AC7ED6B8-AFD6-4096-AD54-78769B1F72B8}" srcId="{C5BAC0C3-E979-474F-B33D-9153265D5E08}" destId="{04BA6420-45A8-4F31-9D09-732AC553D315}" srcOrd="2" destOrd="0" parTransId="{D7A81C50-27DF-49E1-904E-93D9D1B24558}" sibTransId="{A8C49DE5-CFCC-4935-AEE7-C9B37E898664}"/>
    <dgm:cxn modelId="{FF4077CD-D15E-4763-9262-A07AEB1C1381}" srcId="{C5BAC0C3-E979-474F-B33D-9153265D5E08}" destId="{2E8F26D5-2B37-4EF5-B835-333EA4700C6D}" srcOrd="0" destOrd="0" parTransId="{D6740959-97AD-47D1-AA26-74C3BEF4CA33}" sibTransId="{556DA598-FE30-4299-9B14-56D0339F3542}"/>
    <dgm:cxn modelId="{7BDBBCFD-24C2-4C40-8481-561B8E26E428}" type="presOf" srcId="{C5BAC0C3-E979-474F-B33D-9153265D5E08}" destId="{F2A40F38-6FFB-4E72-A561-A2E07C715A91}" srcOrd="0" destOrd="0" presId="urn:microsoft.com/office/officeart/2005/8/layout/vList2"/>
    <dgm:cxn modelId="{6F303F8E-18C5-48E2-A9AD-17A2A9B1D783}" type="presParOf" srcId="{F2A40F38-6FFB-4E72-A561-A2E07C715A91}" destId="{50B98EF1-8C2C-4A86-818F-315AA432A41F}" srcOrd="0" destOrd="0" presId="urn:microsoft.com/office/officeart/2005/8/layout/vList2"/>
    <dgm:cxn modelId="{AC07FA85-5414-4320-8DCF-1BFC69BC1637}" type="presParOf" srcId="{F2A40F38-6FFB-4E72-A561-A2E07C715A91}" destId="{1CE6D4FB-14E3-4962-B55E-C0D3CFC7503F}" srcOrd="1" destOrd="0" presId="urn:microsoft.com/office/officeart/2005/8/layout/vList2"/>
    <dgm:cxn modelId="{E6A00C04-1937-4A94-B560-5F7316A92C1C}" type="presParOf" srcId="{F2A40F38-6FFB-4E72-A561-A2E07C715A91}" destId="{A115F569-F7C1-4043-BF21-CD34F4EF7B58}" srcOrd="2" destOrd="0" presId="urn:microsoft.com/office/officeart/2005/8/layout/vList2"/>
    <dgm:cxn modelId="{FD1B12B7-DEF0-406F-A0DD-731E6AFC36F1}" type="presParOf" srcId="{F2A40F38-6FFB-4E72-A561-A2E07C715A91}" destId="{CA6023AA-D88A-480D-80F1-312A4D578D35}" srcOrd="3" destOrd="0" presId="urn:microsoft.com/office/officeart/2005/8/layout/vList2"/>
    <dgm:cxn modelId="{D52EC982-7A33-4525-9E6C-7272F248F152}" type="presParOf" srcId="{F2A40F38-6FFB-4E72-A561-A2E07C715A91}" destId="{AAD67F9C-EF0B-46DD-A396-364E23C405C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5FBA32-BCBE-4658-89EF-288E867ADEA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A6D19D7-167F-4725-9414-D3DB9D3953D3}">
      <dgm:prSet/>
      <dgm:spPr/>
      <dgm:t>
        <a:bodyPr/>
        <a:lstStyle/>
        <a:p>
          <a:r>
            <a:rPr lang="en-US"/>
            <a:t>Looking back at our three random policies, we can say that #3 seems to be the best one. Is there another one that is even better? If so, how do we find it?</a:t>
          </a:r>
        </a:p>
      </dgm:t>
    </dgm:pt>
    <dgm:pt modelId="{350AD478-ED8C-4CC1-B45F-5AA36A2772C7}" type="parTrans" cxnId="{303CCA0B-7350-4AA9-94CA-2B21B9832740}">
      <dgm:prSet/>
      <dgm:spPr/>
      <dgm:t>
        <a:bodyPr/>
        <a:lstStyle/>
        <a:p>
          <a:endParaRPr lang="en-US"/>
        </a:p>
      </dgm:t>
    </dgm:pt>
    <dgm:pt modelId="{D5B7DECC-CB08-4531-AAF1-F68190655F2F}" type="sibTrans" cxnId="{303CCA0B-7350-4AA9-94CA-2B21B9832740}">
      <dgm:prSet/>
      <dgm:spPr/>
      <dgm:t>
        <a:bodyPr/>
        <a:lstStyle/>
        <a:p>
          <a:endParaRPr lang="en-US"/>
        </a:p>
      </dgm:t>
    </dgm:pt>
    <dgm:pt modelId="{CD43CEE5-4C4B-481D-B748-ED209E1D18C5}">
      <dgm:prSet/>
      <dgm:spPr/>
      <dgm:t>
        <a:bodyPr/>
        <a:lstStyle/>
        <a:p>
          <a:r>
            <a:rPr lang="en-US"/>
            <a:t>In our example, we have 9 states needing an assigned action and we have 4 possible actions for each state. That is a total of 4⁹ policies.</a:t>
          </a:r>
        </a:p>
      </dgm:t>
    </dgm:pt>
    <dgm:pt modelId="{88B4EA1A-4387-4DE0-8DA0-8A646E709EBC}" type="parTrans" cxnId="{95AAFA58-0123-4A98-833F-E5FE6F400C7C}">
      <dgm:prSet/>
      <dgm:spPr/>
      <dgm:t>
        <a:bodyPr/>
        <a:lstStyle/>
        <a:p>
          <a:endParaRPr lang="en-US"/>
        </a:p>
      </dgm:t>
    </dgm:pt>
    <dgm:pt modelId="{E3739BA2-E697-4BE4-86FF-5D7EAB33C6B7}" type="sibTrans" cxnId="{95AAFA58-0123-4A98-833F-E5FE6F400C7C}">
      <dgm:prSet/>
      <dgm:spPr/>
      <dgm:t>
        <a:bodyPr/>
        <a:lstStyle/>
        <a:p>
          <a:endParaRPr lang="en-US"/>
        </a:p>
      </dgm:t>
    </dgm:pt>
    <dgm:pt modelId="{737F13E9-6920-4ED5-8165-2029CA88CB4D}">
      <dgm:prSet/>
      <dgm:spPr/>
      <dgm:t>
        <a:bodyPr/>
        <a:lstStyle/>
        <a:p>
          <a:r>
            <a:rPr lang="en-US"/>
            <a:t>One which have higher expected total reward than the others. Such policy is therefore an optimum policy π*. Obviously, this is not practical at all</a:t>
          </a:r>
        </a:p>
      </dgm:t>
    </dgm:pt>
    <dgm:pt modelId="{C64615F3-77DC-474F-99EC-D7AD16C3538D}" type="parTrans" cxnId="{D40075F6-E318-44C3-9F45-68E3042F9CA0}">
      <dgm:prSet/>
      <dgm:spPr/>
      <dgm:t>
        <a:bodyPr/>
        <a:lstStyle/>
        <a:p>
          <a:endParaRPr lang="en-US"/>
        </a:p>
      </dgm:t>
    </dgm:pt>
    <dgm:pt modelId="{2AA01BA7-02DA-4467-BB85-D697509AD528}" type="sibTrans" cxnId="{D40075F6-E318-44C3-9F45-68E3042F9CA0}">
      <dgm:prSet/>
      <dgm:spPr/>
      <dgm:t>
        <a:bodyPr/>
        <a:lstStyle/>
        <a:p>
          <a:endParaRPr lang="en-US"/>
        </a:p>
      </dgm:t>
    </dgm:pt>
    <dgm:pt modelId="{572830D5-1A24-460C-916A-8B4E6F762621}">
      <dgm:prSet/>
      <dgm:spPr/>
      <dgm:t>
        <a:bodyPr/>
        <a:lstStyle/>
        <a:p>
          <a:r>
            <a:rPr lang="en-US"/>
            <a:t>In practice, we have two methods: </a:t>
          </a:r>
          <a:r>
            <a:rPr lang="en-US" i="1"/>
            <a:t>policy iteration</a:t>
          </a:r>
          <a:r>
            <a:rPr lang="en-US"/>
            <a:t> and </a:t>
          </a:r>
          <a:r>
            <a:rPr lang="en-US" i="1"/>
            <a:t>value iteration</a:t>
          </a:r>
          <a:r>
            <a:rPr lang="en-US"/>
            <a:t>.</a:t>
          </a:r>
        </a:p>
      </dgm:t>
    </dgm:pt>
    <dgm:pt modelId="{A3984980-1CE4-4F6F-B60B-0AC99C96EDA3}" type="parTrans" cxnId="{4954A2C3-AE67-4E46-B8BE-5C3D01C32F0F}">
      <dgm:prSet/>
      <dgm:spPr/>
      <dgm:t>
        <a:bodyPr/>
        <a:lstStyle/>
        <a:p>
          <a:endParaRPr lang="en-US"/>
        </a:p>
      </dgm:t>
    </dgm:pt>
    <dgm:pt modelId="{5E451687-8F88-45FF-B6F3-CDE1457C4B95}" type="sibTrans" cxnId="{4954A2C3-AE67-4E46-B8BE-5C3D01C32F0F}">
      <dgm:prSet/>
      <dgm:spPr/>
      <dgm:t>
        <a:bodyPr/>
        <a:lstStyle/>
        <a:p>
          <a:endParaRPr lang="en-US"/>
        </a:p>
      </dgm:t>
    </dgm:pt>
    <dgm:pt modelId="{0FD294E9-64CE-4A26-8165-72D9E5A3197E}" type="pres">
      <dgm:prSet presAssocID="{685FBA32-BCBE-4658-89EF-288E867ADEAB}" presName="linear" presStyleCnt="0">
        <dgm:presLayoutVars>
          <dgm:animLvl val="lvl"/>
          <dgm:resizeHandles val="exact"/>
        </dgm:presLayoutVars>
      </dgm:prSet>
      <dgm:spPr/>
    </dgm:pt>
    <dgm:pt modelId="{1D959533-2EBC-43AB-AEDE-10DAAE5301C2}" type="pres">
      <dgm:prSet presAssocID="{3A6D19D7-167F-4725-9414-D3DB9D3953D3}" presName="parentText" presStyleLbl="node1" presStyleIdx="0" presStyleCnt="4">
        <dgm:presLayoutVars>
          <dgm:chMax val="0"/>
          <dgm:bulletEnabled val="1"/>
        </dgm:presLayoutVars>
      </dgm:prSet>
      <dgm:spPr/>
    </dgm:pt>
    <dgm:pt modelId="{DC3B28FF-5F4C-43A0-9456-D5721AF64EF4}" type="pres">
      <dgm:prSet presAssocID="{D5B7DECC-CB08-4531-AAF1-F68190655F2F}" presName="spacer" presStyleCnt="0"/>
      <dgm:spPr/>
    </dgm:pt>
    <dgm:pt modelId="{04D5A451-1FE4-4111-8561-837461707780}" type="pres">
      <dgm:prSet presAssocID="{CD43CEE5-4C4B-481D-B748-ED209E1D18C5}" presName="parentText" presStyleLbl="node1" presStyleIdx="1" presStyleCnt="4">
        <dgm:presLayoutVars>
          <dgm:chMax val="0"/>
          <dgm:bulletEnabled val="1"/>
        </dgm:presLayoutVars>
      </dgm:prSet>
      <dgm:spPr/>
    </dgm:pt>
    <dgm:pt modelId="{8D36001B-A706-44F1-B1BF-A09F0B56E6BF}" type="pres">
      <dgm:prSet presAssocID="{E3739BA2-E697-4BE4-86FF-5D7EAB33C6B7}" presName="spacer" presStyleCnt="0"/>
      <dgm:spPr/>
    </dgm:pt>
    <dgm:pt modelId="{43B863B1-2503-4409-A4C6-AD0AC8D1A2E7}" type="pres">
      <dgm:prSet presAssocID="{737F13E9-6920-4ED5-8165-2029CA88CB4D}" presName="parentText" presStyleLbl="node1" presStyleIdx="2" presStyleCnt="4">
        <dgm:presLayoutVars>
          <dgm:chMax val="0"/>
          <dgm:bulletEnabled val="1"/>
        </dgm:presLayoutVars>
      </dgm:prSet>
      <dgm:spPr/>
    </dgm:pt>
    <dgm:pt modelId="{99C231E4-199E-43F8-9984-714951316230}" type="pres">
      <dgm:prSet presAssocID="{2AA01BA7-02DA-4467-BB85-D697509AD528}" presName="spacer" presStyleCnt="0"/>
      <dgm:spPr/>
    </dgm:pt>
    <dgm:pt modelId="{4757B35C-17BF-4DF5-BBF6-1282A4C5F089}" type="pres">
      <dgm:prSet presAssocID="{572830D5-1A24-460C-916A-8B4E6F762621}" presName="parentText" presStyleLbl="node1" presStyleIdx="3" presStyleCnt="4">
        <dgm:presLayoutVars>
          <dgm:chMax val="0"/>
          <dgm:bulletEnabled val="1"/>
        </dgm:presLayoutVars>
      </dgm:prSet>
      <dgm:spPr/>
    </dgm:pt>
  </dgm:ptLst>
  <dgm:cxnLst>
    <dgm:cxn modelId="{303CCA0B-7350-4AA9-94CA-2B21B9832740}" srcId="{685FBA32-BCBE-4658-89EF-288E867ADEAB}" destId="{3A6D19D7-167F-4725-9414-D3DB9D3953D3}" srcOrd="0" destOrd="0" parTransId="{350AD478-ED8C-4CC1-B45F-5AA36A2772C7}" sibTransId="{D5B7DECC-CB08-4531-AAF1-F68190655F2F}"/>
    <dgm:cxn modelId="{4040D24B-53BC-400C-A803-BEDFED4A0675}" type="presOf" srcId="{685FBA32-BCBE-4658-89EF-288E867ADEAB}" destId="{0FD294E9-64CE-4A26-8165-72D9E5A3197E}" srcOrd="0" destOrd="0" presId="urn:microsoft.com/office/officeart/2005/8/layout/vList2"/>
    <dgm:cxn modelId="{95AAFA58-0123-4A98-833F-E5FE6F400C7C}" srcId="{685FBA32-BCBE-4658-89EF-288E867ADEAB}" destId="{CD43CEE5-4C4B-481D-B748-ED209E1D18C5}" srcOrd="1" destOrd="0" parTransId="{88B4EA1A-4387-4DE0-8DA0-8A646E709EBC}" sibTransId="{E3739BA2-E697-4BE4-86FF-5D7EAB33C6B7}"/>
    <dgm:cxn modelId="{2F35168F-9EAE-4E17-B524-5E41A13C7FF6}" type="presOf" srcId="{737F13E9-6920-4ED5-8165-2029CA88CB4D}" destId="{43B863B1-2503-4409-A4C6-AD0AC8D1A2E7}" srcOrd="0" destOrd="0" presId="urn:microsoft.com/office/officeart/2005/8/layout/vList2"/>
    <dgm:cxn modelId="{F2C2F9AD-C65A-42ED-8607-29F9BFEDA115}" type="presOf" srcId="{572830D5-1A24-460C-916A-8B4E6F762621}" destId="{4757B35C-17BF-4DF5-BBF6-1282A4C5F089}" srcOrd="0" destOrd="0" presId="urn:microsoft.com/office/officeart/2005/8/layout/vList2"/>
    <dgm:cxn modelId="{4954A2C3-AE67-4E46-B8BE-5C3D01C32F0F}" srcId="{685FBA32-BCBE-4658-89EF-288E867ADEAB}" destId="{572830D5-1A24-460C-916A-8B4E6F762621}" srcOrd="3" destOrd="0" parTransId="{A3984980-1CE4-4F6F-B60B-0AC99C96EDA3}" sibTransId="{5E451687-8F88-45FF-B6F3-CDE1457C4B95}"/>
    <dgm:cxn modelId="{348D5DE3-4466-4E28-A4C5-76982CBD25CA}" type="presOf" srcId="{CD43CEE5-4C4B-481D-B748-ED209E1D18C5}" destId="{04D5A451-1FE4-4111-8561-837461707780}" srcOrd="0" destOrd="0" presId="urn:microsoft.com/office/officeart/2005/8/layout/vList2"/>
    <dgm:cxn modelId="{D4B7A2EA-E3E4-43C1-B657-8657FD1F8237}" type="presOf" srcId="{3A6D19D7-167F-4725-9414-D3DB9D3953D3}" destId="{1D959533-2EBC-43AB-AEDE-10DAAE5301C2}" srcOrd="0" destOrd="0" presId="urn:microsoft.com/office/officeart/2005/8/layout/vList2"/>
    <dgm:cxn modelId="{D40075F6-E318-44C3-9F45-68E3042F9CA0}" srcId="{685FBA32-BCBE-4658-89EF-288E867ADEAB}" destId="{737F13E9-6920-4ED5-8165-2029CA88CB4D}" srcOrd="2" destOrd="0" parTransId="{C64615F3-77DC-474F-99EC-D7AD16C3538D}" sibTransId="{2AA01BA7-02DA-4467-BB85-D697509AD528}"/>
    <dgm:cxn modelId="{68F355FD-19FE-4300-B582-A5A6D6F364D4}" type="presParOf" srcId="{0FD294E9-64CE-4A26-8165-72D9E5A3197E}" destId="{1D959533-2EBC-43AB-AEDE-10DAAE5301C2}" srcOrd="0" destOrd="0" presId="urn:microsoft.com/office/officeart/2005/8/layout/vList2"/>
    <dgm:cxn modelId="{3A4B65AF-2313-40EB-AC6B-F0DD26E6B132}" type="presParOf" srcId="{0FD294E9-64CE-4A26-8165-72D9E5A3197E}" destId="{DC3B28FF-5F4C-43A0-9456-D5721AF64EF4}" srcOrd="1" destOrd="0" presId="urn:microsoft.com/office/officeart/2005/8/layout/vList2"/>
    <dgm:cxn modelId="{29833063-25B9-4BD2-92B0-E5DDE06EDC34}" type="presParOf" srcId="{0FD294E9-64CE-4A26-8165-72D9E5A3197E}" destId="{04D5A451-1FE4-4111-8561-837461707780}" srcOrd="2" destOrd="0" presId="urn:microsoft.com/office/officeart/2005/8/layout/vList2"/>
    <dgm:cxn modelId="{6820BE7D-4B1D-40F9-83A5-4B52CD715E8D}" type="presParOf" srcId="{0FD294E9-64CE-4A26-8165-72D9E5A3197E}" destId="{8D36001B-A706-44F1-B1BF-A09F0B56E6BF}" srcOrd="3" destOrd="0" presId="urn:microsoft.com/office/officeart/2005/8/layout/vList2"/>
    <dgm:cxn modelId="{A4AC70DD-6787-417E-A9FD-6C5B7BE80EBE}" type="presParOf" srcId="{0FD294E9-64CE-4A26-8165-72D9E5A3197E}" destId="{43B863B1-2503-4409-A4C6-AD0AC8D1A2E7}" srcOrd="4" destOrd="0" presId="urn:microsoft.com/office/officeart/2005/8/layout/vList2"/>
    <dgm:cxn modelId="{C160DCD2-23F7-408D-82DD-B21771E97569}" type="presParOf" srcId="{0FD294E9-64CE-4A26-8165-72D9E5A3197E}" destId="{99C231E4-199E-43F8-9984-714951316230}" srcOrd="5" destOrd="0" presId="urn:microsoft.com/office/officeart/2005/8/layout/vList2"/>
    <dgm:cxn modelId="{9A1955C1-C8E3-43A7-98B1-703888193AA9}" type="presParOf" srcId="{0FD294E9-64CE-4A26-8165-72D9E5A3197E}" destId="{4757B35C-17BF-4DF5-BBF6-1282A4C5F08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57999B-9A13-4F17-A9FA-1F9175D506E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8860A23-7219-4B88-B891-9ACAD4FC61EA}">
      <dgm:prSet/>
      <dgm:spPr/>
      <dgm:t>
        <a:bodyPr/>
        <a:lstStyle/>
        <a:p>
          <a:pPr rtl="0"/>
          <a:r>
            <a:rPr lang="en-US" dirty="0"/>
            <a:t>Finding utility of states is not this easy since different actions lead to different states.</a:t>
          </a:r>
          <a:r>
            <a:rPr lang="en-US" dirty="0">
              <a:latin typeface="Calibri Light" panose="020F0302020204030204"/>
            </a:rPr>
            <a:t> </a:t>
          </a:r>
          <a:endParaRPr lang="en-US" dirty="0"/>
        </a:p>
      </dgm:t>
    </dgm:pt>
    <dgm:pt modelId="{4E00C698-D46D-491D-97B2-2CB445B9905B}" type="parTrans" cxnId="{BD350A71-A7C9-405C-8911-6DE0908D85CE}">
      <dgm:prSet/>
      <dgm:spPr/>
      <dgm:t>
        <a:bodyPr/>
        <a:lstStyle/>
        <a:p>
          <a:endParaRPr lang="en-US"/>
        </a:p>
      </dgm:t>
    </dgm:pt>
    <dgm:pt modelId="{0BE187A4-380E-440F-A7DB-4CD77640A669}" type="sibTrans" cxnId="{BD350A71-A7C9-405C-8911-6DE0908D85CE}">
      <dgm:prSet/>
      <dgm:spPr/>
      <dgm:t>
        <a:bodyPr/>
        <a:lstStyle/>
        <a:p>
          <a:endParaRPr lang="en-US"/>
        </a:p>
      </dgm:t>
    </dgm:pt>
    <dgm:pt modelId="{FE314FEC-2C42-44B1-AAB6-25F2BB3E0EA8}">
      <dgm:prSet/>
      <dgm:spPr/>
      <dgm:t>
        <a:bodyPr/>
        <a:lstStyle/>
        <a:p>
          <a:pPr rtl="0"/>
          <a:r>
            <a:rPr lang="en-US" dirty="0"/>
            <a:t>For instance, we may move along the path [9, 10, 11, 7] or [9, 10, 6, 2, 3] or even [9, 10, 6, 2, 1, 0, 4…] after </a:t>
          </a:r>
          <a:r>
            <a:rPr lang="en-US" i="1" dirty="0"/>
            <a:t>s</a:t>
          </a:r>
          <a:r>
            <a:rPr lang="en-US" dirty="0"/>
            <a:t> = 9.</a:t>
          </a:r>
          <a:r>
            <a:rPr lang="en-US" dirty="0">
              <a:latin typeface="Calibri Light" panose="020F0302020204030204"/>
            </a:rPr>
            <a:t> </a:t>
          </a:r>
          <a:endParaRPr lang="en-US" dirty="0"/>
        </a:p>
      </dgm:t>
    </dgm:pt>
    <dgm:pt modelId="{7B24A397-7DD5-4A51-AD0D-B47D9A227BFD}" type="parTrans" cxnId="{048C24C8-D33D-4BB5-A8CE-AE44D19EE900}">
      <dgm:prSet/>
      <dgm:spPr/>
      <dgm:t>
        <a:bodyPr/>
        <a:lstStyle/>
        <a:p>
          <a:endParaRPr lang="en-US"/>
        </a:p>
      </dgm:t>
    </dgm:pt>
    <dgm:pt modelId="{4DC6C8A0-9580-4908-A9F6-695DB76B1221}" type="sibTrans" cxnId="{048C24C8-D33D-4BB5-A8CE-AE44D19EE900}">
      <dgm:prSet/>
      <dgm:spPr/>
      <dgm:t>
        <a:bodyPr/>
        <a:lstStyle/>
        <a:p>
          <a:endParaRPr lang="en-US"/>
        </a:p>
      </dgm:t>
    </dgm:pt>
    <dgm:pt modelId="{8F5F9D2B-4183-46FA-99EB-EF9D84A1E515}">
      <dgm:prSet/>
      <dgm:spPr/>
      <dgm:t>
        <a:bodyPr/>
        <a:lstStyle/>
        <a:p>
          <a:r>
            <a:rPr lang="en-US" dirty="0"/>
            <a:t>To calculate the utility of </a:t>
          </a:r>
          <a:r>
            <a:rPr lang="en-US" i="1" dirty="0"/>
            <a:t>s</a:t>
          </a:r>
          <a:r>
            <a:rPr lang="en-US" dirty="0"/>
            <a:t> = 9, among all these possible paths, which one should we use?</a:t>
          </a:r>
        </a:p>
      </dgm:t>
    </dgm:pt>
    <dgm:pt modelId="{FB010E0C-3481-45B2-BDFA-C252BA3AF3A7}" type="parTrans" cxnId="{E16BB57F-C721-4DBB-80FC-768ABFBACFF7}">
      <dgm:prSet/>
      <dgm:spPr/>
      <dgm:t>
        <a:bodyPr/>
        <a:lstStyle/>
        <a:p>
          <a:endParaRPr lang="en-US"/>
        </a:p>
      </dgm:t>
    </dgm:pt>
    <dgm:pt modelId="{B0D95A4D-34E2-44DC-BB81-307B533CD885}" type="sibTrans" cxnId="{E16BB57F-C721-4DBB-80FC-768ABFBACFF7}">
      <dgm:prSet/>
      <dgm:spPr/>
      <dgm:t>
        <a:bodyPr/>
        <a:lstStyle/>
        <a:p>
          <a:endParaRPr lang="en-US"/>
        </a:p>
      </dgm:t>
    </dgm:pt>
    <dgm:pt modelId="{099BA6B7-95D9-49BB-8A55-032D901DE8C3}">
      <dgm:prSet/>
      <dgm:spPr/>
      <dgm:t>
        <a:bodyPr/>
        <a:lstStyle/>
        <a:p>
          <a:pPr rtl="0"/>
          <a:r>
            <a:rPr lang="en-US" dirty="0"/>
            <a:t>Under these assumptions, for any state, the utility value is the summary of the reward of itself and all the future states </a:t>
          </a:r>
          <a:r>
            <a:rPr lang="en-US" dirty="0">
              <a:latin typeface="Calibri Light" panose="020F0302020204030204"/>
            </a:rPr>
            <a:t>for the</a:t>
          </a:r>
          <a:r>
            <a:rPr lang="en-US" dirty="0"/>
            <a:t> </a:t>
          </a:r>
          <a:r>
            <a:rPr lang="en-US" dirty="0">
              <a:latin typeface="Calibri Light" panose="020F0302020204030204"/>
            </a:rPr>
            <a:t>given policy</a:t>
          </a:r>
          <a:r>
            <a:rPr lang="en-US" dirty="0"/>
            <a:t>.</a:t>
          </a:r>
        </a:p>
      </dgm:t>
    </dgm:pt>
    <dgm:pt modelId="{77BF725E-53D2-40C0-98BD-A44B3E3D1449}" type="parTrans" cxnId="{9EA546AE-F499-41C7-8AFD-D8BFA9E722FA}">
      <dgm:prSet/>
      <dgm:spPr/>
      <dgm:t>
        <a:bodyPr/>
        <a:lstStyle/>
        <a:p>
          <a:endParaRPr lang="en-US"/>
        </a:p>
      </dgm:t>
    </dgm:pt>
    <dgm:pt modelId="{DBEE3724-88F6-4C00-ACB8-736E6083BA49}" type="sibTrans" cxnId="{9EA546AE-F499-41C7-8AFD-D8BFA9E722FA}">
      <dgm:prSet/>
      <dgm:spPr/>
      <dgm:t>
        <a:bodyPr/>
        <a:lstStyle/>
        <a:p>
          <a:endParaRPr lang="en-US"/>
        </a:p>
      </dgm:t>
    </dgm:pt>
    <dgm:pt modelId="{4A1E32B4-E9BA-427B-8021-292426FA91D4}" type="pres">
      <dgm:prSet presAssocID="{C757999B-9A13-4F17-A9FA-1F9175D506EB}" presName="linear" presStyleCnt="0">
        <dgm:presLayoutVars>
          <dgm:animLvl val="lvl"/>
          <dgm:resizeHandles val="exact"/>
        </dgm:presLayoutVars>
      </dgm:prSet>
      <dgm:spPr/>
    </dgm:pt>
    <dgm:pt modelId="{2377AD51-58B8-4486-AD20-79FE67C50B7A}" type="pres">
      <dgm:prSet presAssocID="{D8860A23-7219-4B88-B891-9ACAD4FC61EA}" presName="parentText" presStyleLbl="node1" presStyleIdx="0" presStyleCnt="4">
        <dgm:presLayoutVars>
          <dgm:chMax val="0"/>
          <dgm:bulletEnabled val="1"/>
        </dgm:presLayoutVars>
      </dgm:prSet>
      <dgm:spPr/>
    </dgm:pt>
    <dgm:pt modelId="{7F8B82D1-753A-4399-9E4C-1165394FD9FD}" type="pres">
      <dgm:prSet presAssocID="{0BE187A4-380E-440F-A7DB-4CD77640A669}" presName="spacer" presStyleCnt="0"/>
      <dgm:spPr/>
    </dgm:pt>
    <dgm:pt modelId="{52E48496-72B2-49AA-AF42-5A7EB1B669B8}" type="pres">
      <dgm:prSet presAssocID="{FE314FEC-2C42-44B1-AAB6-25F2BB3E0EA8}" presName="parentText" presStyleLbl="node1" presStyleIdx="1" presStyleCnt="4">
        <dgm:presLayoutVars>
          <dgm:chMax val="0"/>
          <dgm:bulletEnabled val="1"/>
        </dgm:presLayoutVars>
      </dgm:prSet>
      <dgm:spPr/>
    </dgm:pt>
    <dgm:pt modelId="{1BB93542-EABB-4980-93F9-8ED90ED38236}" type="pres">
      <dgm:prSet presAssocID="{4DC6C8A0-9580-4908-A9F6-695DB76B1221}" presName="spacer" presStyleCnt="0"/>
      <dgm:spPr/>
    </dgm:pt>
    <dgm:pt modelId="{F243125B-153F-48B4-BCC0-B34B2E3C5A27}" type="pres">
      <dgm:prSet presAssocID="{8F5F9D2B-4183-46FA-99EB-EF9D84A1E515}" presName="parentText" presStyleLbl="node1" presStyleIdx="2" presStyleCnt="4">
        <dgm:presLayoutVars>
          <dgm:chMax val="0"/>
          <dgm:bulletEnabled val="1"/>
        </dgm:presLayoutVars>
      </dgm:prSet>
      <dgm:spPr/>
    </dgm:pt>
    <dgm:pt modelId="{8DCC0230-A4EF-4401-A663-B86949519070}" type="pres">
      <dgm:prSet presAssocID="{B0D95A4D-34E2-44DC-BB81-307B533CD885}" presName="spacer" presStyleCnt="0"/>
      <dgm:spPr/>
    </dgm:pt>
    <dgm:pt modelId="{99742FC3-E18C-4496-8700-81F45E01551B}" type="pres">
      <dgm:prSet presAssocID="{099BA6B7-95D9-49BB-8A55-032D901DE8C3}" presName="parentText" presStyleLbl="node1" presStyleIdx="3" presStyleCnt="4">
        <dgm:presLayoutVars>
          <dgm:chMax val="0"/>
          <dgm:bulletEnabled val="1"/>
        </dgm:presLayoutVars>
      </dgm:prSet>
      <dgm:spPr/>
    </dgm:pt>
  </dgm:ptLst>
  <dgm:cxnLst>
    <dgm:cxn modelId="{BBB2676B-F69E-4700-A67F-5C4354CFD4F7}" type="presOf" srcId="{C757999B-9A13-4F17-A9FA-1F9175D506EB}" destId="{4A1E32B4-E9BA-427B-8021-292426FA91D4}" srcOrd="0" destOrd="0" presId="urn:microsoft.com/office/officeart/2005/8/layout/vList2"/>
    <dgm:cxn modelId="{BD350A71-A7C9-405C-8911-6DE0908D85CE}" srcId="{C757999B-9A13-4F17-A9FA-1F9175D506EB}" destId="{D8860A23-7219-4B88-B891-9ACAD4FC61EA}" srcOrd="0" destOrd="0" parTransId="{4E00C698-D46D-491D-97B2-2CB445B9905B}" sibTransId="{0BE187A4-380E-440F-A7DB-4CD77640A669}"/>
    <dgm:cxn modelId="{E16BB57F-C721-4DBB-80FC-768ABFBACFF7}" srcId="{C757999B-9A13-4F17-A9FA-1F9175D506EB}" destId="{8F5F9D2B-4183-46FA-99EB-EF9D84A1E515}" srcOrd="2" destOrd="0" parTransId="{FB010E0C-3481-45B2-BDFA-C252BA3AF3A7}" sibTransId="{B0D95A4D-34E2-44DC-BB81-307B533CD885}"/>
    <dgm:cxn modelId="{9EA546AE-F499-41C7-8AFD-D8BFA9E722FA}" srcId="{C757999B-9A13-4F17-A9FA-1F9175D506EB}" destId="{099BA6B7-95D9-49BB-8A55-032D901DE8C3}" srcOrd="3" destOrd="0" parTransId="{77BF725E-53D2-40C0-98BD-A44B3E3D1449}" sibTransId="{DBEE3724-88F6-4C00-ACB8-736E6083BA49}"/>
    <dgm:cxn modelId="{5BFAE8BB-2D8E-4E82-8C24-4F3CE0B6A5E7}" type="presOf" srcId="{D8860A23-7219-4B88-B891-9ACAD4FC61EA}" destId="{2377AD51-58B8-4486-AD20-79FE67C50B7A}" srcOrd="0" destOrd="0" presId="urn:microsoft.com/office/officeart/2005/8/layout/vList2"/>
    <dgm:cxn modelId="{048C24C8-D33D-4BB5-A8CE-AE44D19EE900}" srcId="{C757999B-9A13-4F17-A9FA-1F9175D506EB}" destId="{FE314FEC-2C42-44B1-AAB6-25F2BB3E0EA8}" srcOrd="1" destOrd="0" parTransId="{7B24A397-7DD5-4A51-AD0D-B47D9A227BFD}" sibTransId="{4DC6C8A0-9580-4908-A9F6-695DB76B1221}"/>
    <dgm:cxn modelId="{57AE70CB-D887-4BF9-B845-16E8CBC29605}" type="presOf" srcId="{8F5F9D2B-4183-46FA-99EB-EF9D84A1E515}" destId="{F243125B-153F-48B4-BCC0-B34B2E3C5A27}" srcOrd="0" destOrd="0" presId="urn:microsoft.com/office/officeart/2005/8/layout/vList2"/>
    <dgm:cxn modelId="{8302CEE9-1B9A-4FE9-9817-B3D171F06EE9}" type="presOf" srcId="{099BA6B7-95D9-49BB-8A55-032D901DE8C3}" destId="{99742FC3-E18C-4496-8700-81F45E01551B}" srcOrd="0" destOrd="0" presId="urn:microsoft.com/office/officeart/2005/8/layout/vList2"/>
    <dgm:cxn modelId="{E13B5CF0-7758-4569-BDBD-3240987D9A82}" type="presOf" srcId="{FE314FEC-2C42-44B1-AAB6-25F2BB3E0EA8}" destId="{52E48496-72B2-49AA-AF42-5A7EB1B669B8}" srcOrd="0" destOrd="0" presId="urn:microsoft.com/office/officeart/2005/8/layout/vList2"/>
    <dgm:cxn modelId="{A5A65C42-DD02-40D9-A316-FBAB4431B563}" type="presParOf" srcId="{4A1E32B4-E9BA-427B-8021-292426FA91D4}" destId="{2377AD51-58B8-4486-AD20-79FE67C50B7A}" srcOrd="0" destOrd="0" presId="urn:microsoft.com/office/officeart/2005/8/layout/vList2"/>
    <dgm:cxn modelId="{42FC2E7F-DE16-4EC6-AF36-99DB7C84537D}" type="presParOf" srcId="{4A1E32B4-E9BA-427B-8021-292426FA91D4}" destId="{7F8B82D1-753A-4399-9E4C-1165394FD9FD}" srcOrd="1" destOrd="0" presId="urn:microsoft.com/office/officeart/2005/8/layout/vList2"/>
    <dgm:cxn modelId="{6E5FC5F8-37A5-46AE-9B00-DADF02CABEEC}" type="presParOf" srcId="{4A1E32B4-E9BA-427B-8021-292426FA91D4}" destId="{52E48496-72B2-49AA-AF42-5A7EB1B669B8}" srcOrd="2" destOrd="0" presId="urn:microsoft.com/office/officeart/2005/8/layout/vList2"/>
    <dgm:cxn modelId="{285B660A-2344-43F5-A964-6D7E8C60235C}" type="presParOf" srcId="{4A1E32B4-E9BA-427B-8021-292426FA91D4}" destId="{1BB93542-EABB-4980-93F9-8ED90ED38236}" srcOrd="3" destOrd="0" presId="urn:microsoft.com/office/officeart/2005/8/layout/vList2"/>
    <dgm:cxn modelId="{E21CAF02-5378-4256-8841-44046F5E528A}" type="presParOf" srcId="{4A1E32B4-E9BA-427B-8021-292426FA91D4}" destId="{F243125B-153F-48B4-BCC0-B34B2E3C5A27}" srcOrd="4" destOrd="0" presId="urn:microsoft.com/office/officeart/2005/8/layout/vList2"/>
    <dgm:cxn modelId="{7EFD39B3-7F18-4BF9-BED7-FA851C2F9AC5}" type="presParOf" srcId="{4A1E32B4-E9BA-427B-8021-292426FA91D4}" destId="{8DCC0230-A4EF-4401-A663-B86949519070}" srcOrd="5" destOrd="0" presId="urn:microsoft.com/office/officeart/2005/8/layout/vList2"/>
    <dgm:cxn modelId="{93605873-73FB-4222-A021-C32CD71DB396}" type="presParOf" srcId="{4A1E32B4-E9BA-427B-8021-292426FA91D4}" destId="{99742FC3-E18C-4496-8700-81F45E01551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B97603-CD15-4158-971A-3BA8A1B9341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E6FE69A-10D6-4A68-9C4A-AF47A389AC24}">
      <dgm:prSet/>
      <dgm:spPr/>
      <dgm:t>
        <a:bodyPr/>
        <a:lstStyle/>
        <a:p>
          <a:r>
            <a:rPr lang="en-US"/>
            <a:t>We do get a policy better than our initial one, but it is not necessarily the best one.</a:t>
          </a:r>
        </a:p>
      </dgm:t>
    </dgm:pt>
    <dgm:pt modelId="{DFB31EFB-9C37-4436-8734-06847CA7A6CD}" type="parTrans" cxnId="{D451033F-D026-4803-991A-9F175921A77B}">
      <dgm:prSet/>
      <dgm:spPr/>
      <dgm:t>
        <a:bodyPr/>
        <a:lstStyle/>
        <a:p>
          <a:endParaRPr lang="en-US"/>
        </a:p>
      </dgm:t>
    </dgm:pt>
    <dgm:pt modelId="{2903D533-DF0D-43EA-8F9B-1CFFB04F3A2B}" type="sibTrans" cxnId="{D451033F-D026-4803-991A-9F175921A77B}">
      <dgm:prSet/>
      <dgm:spPr/>
      <dgm:t>
        <a:bodyPr/>
        <a:lstStyle/>
        <a:p>
          <a:endParaRPr lang="en-US"/>
        </a:p>
      </dgm:t>
    </dgm:pt>
    <dgm:pt modelId="{85B08865-5E38-4F5D-9384-6B151B7406B5}">
      <dgm:prSet/>
      <dgm:spPr/>
      <dgm:t>
        <a:bodyPr/>
        <a:lstStyle/>
        <a:p>
          <a:r>
            <a:rPr lang="en-US"/>
            <a:t>What we need is to repeat this whole process of policy evaluation and then policy improvement again and again.</a:t>
          </a:r>
        </a:p>
      </dgm:t>
    </dgm:pt>
    <dgm:pt modelId="{FFB8BB46-F7FF-492E-B469-E2F8434429A9}" type="parTrans" cxnId="{44A36C82-82AC-44E4-951A-7DDB50DD105E}">
      <dgm:prSet/>
      <dgm:spPr/>
      <dgm:t>
        <a:bodyPr/>
        <a:lstStyle/>
        <a:p>
          <a:endParaRPr lang="en-US"/>
        </a:p>
      </dgm:t>
    </dgm:pt>
    <dgm:pt modelId="{C322A66F-7081-40AB-82D9-2BDF45C7E929}" type="sibTrans" cxnId="{44A36C82-82AC-44E4-951A-7DDB50DD105E}">
      <dgm:prSet/>
      <dgm:spPr/>
      <dgm:t>
        <a:bodyPr/>
        <a:lstStyle/>
        <a:p>
          <a:endParaRPr lang="en-US"/>
        </a:p>
      </dgm:t>
    </dgm:pt>
    <dgm:pt modelId="{5DFC0377-3D84-4342-8EBA-F64483F538B0}">
      <dgm:prSet/>
      <dgm:spPr/>
      <dgm:t>
        <a:bodyPr/>
        <a:lstStyle/>
        <a:p>
          <a:r>
            <a:rPr lang="en-US"/>
            <a:t>When we perform policy evaluation again, we do not need to initialize the utility to all zero.</a:t>
          </a:r>
        </a:p>
      </dgm:t>
    </dgm:pt>
    <dgm:pt modelId="{2733637E-C311-4C10-BE0A-59293C0067AD}" type="parTrans" cxnId="{F1302003-6057-44E1-BDCC-951EC9A9AD53}">
      <dgm:prSet/>
      <dgm:spPr/>
      <dgm:t>
        <a:bodyPr/>
        <a:lstStyle/>
        <a:p>
          <a:endParaRPr lang="en-US"/>
        </a:p>
      </dgm:t>
    </dgm:pt>
    <dgm:pt modelId="{A3ABFBBA-74F3-4846-8B92-C6E281A23C7C}" type="sibTrans" cxnId="{F1302003-6057-44E1-BDCC-951EC9A9AD53}">
      <dgm:prSet/>
      <dgm:spPr/>
      <dgm:t>
        <a:bodyPr/>
        <a:lstStyle/>
        <a:p>
          <a:endParaRPr lang="en-US"/>
        </a:p>
      </dgm:t>
    </dgm:pt>
    <dgm:pt modelId="{AC10D075-CB79-4B3F-8B66-12A6E77B09D8}" type="pres">
      <dgm:prSet presAssocID="{03B97603-CD15-4158-971A-3BA8A1B93419}" presName="linear" presStyleCnt="0">
        <dgm:presLayoutVars>
          <dgm:animLvl val="lvl"/>
          <dgm:resizeHandles val="exact"/>
        </dgm:presLayoutVars>
      </dgm:prSet>
      <dgm:spPr/>
    </dgm:pt>
    <dgm:pt modelId="{FD42B9C7-1893-415B-ABE1-683472FDBE3C}" type="pres">
      <dgm:prSet presAssocID="{EE6FE69A-10D6-4A68-9C4A-AF47A389AC24}" presName="parentText" presStyleLbl="node1" presStyleIdx="0" presStyleCnt="3">
        <dgm:presLayoutVars>
          <dgm:chMax val="0"/>
          <dgm:bulletEnabled val="1"/>
        </dgm:presLayoutVars>
      </dgm:prSet>
      <dgm:spPr/>
    </dgm:pt>
    <dgm:pt modelId="{A118DA09-83C5-4895-AC88-B995017E47CF}" type="pres">
      <dgm:prSet presAssocID="{2903D533-DF0D-43EA-8F9B-1CFFB04F3A2B}" presName="spacer" presStyleCnt="0"/>
      <dgm:spPr/>
    </dgm:pt>
    <dgm:pt modelId="{6A264070-09FB-408B-B371-3ED0AD880648}" type="pres">
      <dgm:prSet presAssocID="{85B08865-5E38-4F5D-9384-6B151B7406B5}" presName="parentText" presStyleLbl="node1" presStyleIdx="1" presStyleCnt="3">
        <dgm:presLayoutVars>
          <dgm:chMax val="0"/>
          <dgm:bulletEnabled val="1"/>
        </dgm:presLayoutVars>
      </dgm:prSet>
      <dgm:spPr/>
    </dgm:pt>
    <dgm:pt modelId="{31D1AB39-7169-45E0-8313-DF6009CB8B53}" type="pres">
      <dgm:prSet presAssocID="{C322A66F-7081-40AB-82D9-2BDF45C7E929}" presName="spacer" presStyleCnt="0"/>
      <dgm:spPr/>
    </dgm:pt>
    <dgm:pt modelId="{CE61A4E1-7AED-4006-951E-6F1F117DED34}" type="pres">
      <dgm:prSet presAssocID="{5DFC0377-3D84-4342-8EBA-F64483F538B0}" presName="parentText" presStyleLbl="node1" presStyleIdx="2" presStyleCnt="3">
        <dgm:presLayoutVars>
          <dgm:chMax val="0"/>
          <dgm:bulletEnabled val="1"/>
        </dgm:presLayoutVars>
      </dgm:prSet>
      <dgm:spPr/>
    </dgm:pt>
  </dgm:ptLst>
  <dgm:cxnLst>
    <dgm:cxn modelId="{F1302003-6057-44E1-BDCC-951EC9A9AD53}" srcId="{03B97603-CD15-4158-971A-3BA8A1B93419}" destId="{5DFC0377-3D84-4342-8EBA-F64483F538B0}" srcOrd="2" destOrd="0" parTransId="{2733637E-C311-4C10-BE0A-59293C0067AD}" sibTransId="{A3ABFBBA-74F3-4846-8B92-C6E281A23C7C}"/>
    <dgm:cxn modelId="{63516315-8811-416B-93DF-8A10D9E1DE74}" type="presOf" srcId="{EE6FE69A-10D6-4A68-9C4A-AF47A389AC24}" destId="{FD42B9C7-1893-415B-ABE1-683472FDBE3C}" srcOrd="0" destOrd="0" presId="urn:microsoft.com/office/officeart/2005/8/layout/vList2"/>
    <dgm:cxn modelId="{D451033F-D026-4803-991A-9F175921A77B}" srcId="{03B97603-CD15-4158-971A-3BA8A1B93419}" destId="{EE6FE69A-10D6-4A68-9C4A-AF47A389AC24}" srcOrd="0" destOrd="0" parTransId="{DFB31EFB-9C37-4436-8734-06847CA7A6CD}" sibTransId="{2903D533-DF0D-43EA-8F9B-1CFFB04F3A2B}"/>
    <dgm:cxn modelId="{44A36C82-82AC-44E4-951A-7DDB50DD105E}" srcId="{03B97603-CD15-4158-971A-3BA8A1B93419}" destId="{85B08865-5E38-4F5D-9384-6B151B7406B5}" srcOrd="1" destOrd="0" parTransId="{FFB8BB46-F7FF-492E-B469-E2F8434429A9}" sibTransId="{C322A66F-7081-40AB-82D9-2BDF45C7E929}"/>
    <dgm:cxn modelId="{B25D3089-16FC-49DC-96AA-2BF44B987A0E}" type="presOf" srcId="{5DFC0377-3D84-4342-8EBA-F64483F538B0}" destId="{CE61A4E1-7AED-4006-951E-6F1F117DED34}" srcOrd="0" destOrd="0" presId="urn:microsoft.com/office/officeart/2005/8/layout/vList2"/>
    <dgm:cxn modelId="{E6BB9E93-1FFA-4C1E-AAF5-F9B882F57C98}" type="presOf" srcId="{03B97603-CD15-4158-971A-3BA8A1B93419}" destId="{AC10D075-CB79-4B3F-8B66-12A6E77B09D8}" srcOrd="0" destOrd="0" presId="urn:microsoft.com/office/officeart/2005/8/layout/vList2"/>
    <dgm:cxn modelId="{20FEFDB8-3919-458D-AC5C-F7FC68CB3E09}" type="presOf" srcId="{85B08865-5E38-4F5D-9384-6B151B7406B5}" destId="{6A264070-09FB-408B-B371-3ED0AD880648}" srcOrd="0" destOrd="0" presId="urn:microsoft.com/office/officeart/2005/8/layout/vList2"/>
    <dgm:cxn modelId="{6FF358DC-726C-4FEA-A574-0B1F25410A97}" type="presParOf" srcId="{AC10D075-CB79-4B3F-8B66-12A6E77B09D8}" destId="{FD42B9C7-1893-415B-ABE1-683472FDBE3C}" srcOrd="0" destOrd="0" presId="urn:microsoft.com/office/officeart/2005/8/layout/vList2"/>
    <dgm:cxn modelId="{36DEC896-61ED-4843-80BA-CD0CEDA761FF}" type="presParOf" srcId="{AC10D075-CB79-4B3F-8B66-12A6E77B09D8}" destId="{A118DA09-83C5-4895-AC88-B995017E47CF}" srcOrd="1" destOrd="0" presId="urn:microsoft.com/office/officeart/2005/8/layout/vList2"/>
    <dgm:cxn modelId="{8C07329F-C6EC-463D-B3AD-AAC966229AE2}" type="presParOf" srcId="{AC10D075-CB79-4B3F-8B66-12A6E77B09D8}" destId="{6A264070-09FB-408B-B371-3ED0AD880648}" srcOrd="2" destOrd="0" presId="urn:microsoft.com/office/officeart/2005/8/layout/vList2"/>
    <dgm:cxn modelId="{57790436-83DB-4893-8C13-9C40FCD3FC4C}" type="presParOf" srcId="{AC10D075-CB79-4B3F-8B66-12A6E77B09D8}" destId="{31D1AB39-7169-45E0-8313-DF6009CB8B53}" srcOrd="3" destOrd="0" presId="urn:microsoft.com/office/officeart/2005/8/layout/vList2"/>
    <dgm:cxn modelId="{C1F23E23-B1CE-4774-8E6B-4A9B59E5A3BE}" type="presParOf" srcId="{AC10D075-CB79-4B3F-8B66-12A6E77B09D8}" destId="{CE61A4E1-7AED-4006-951E-6F1F117DED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E570B6-9B82-4BD3-AEB9-FD8B346E1E0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DEABB32-D5CB-4ED1-AB03-B608FC93F3B6}">
      <dgm:prSet/>
      <dgm:spPr/>
      <dgm:t>
        <a:bodyPr/>
        <a:lstStyle/>
        <a:p>
          <a:r>
            <a:rPr lang="en-US"/>
            <a:t>What policy evaluation does is to update the utility values while keeping policy constant (from π[</a:t>
          </a:r>
          <a:r>
            <a:rPr lang="en-US" i="1"/>
            <a:t>i</a:t>
          </a:r>
          <a:r>
            <a:rPr lang="en-US"/>
            <a:t>], </a:t>
          </a:r>
          <a:r>
            <a:rPr lang="en-US" i="1"/>
            <a:t>V</a:t>
          </a:r>
          <a:r>
            <a:rPr lang="en-US"/>
            <a:t>[</a:t>
          </a:r>
          <a:r>
            <a:rPr lang="en-US" i="1"/>
            <a:t>i </a:t>
          </a:r>
          <a:r>
            <a:rPr lang="en-US"/>
            <a:t>-1] to π[</a:t>
          </a:r>
          <a:r>
            <a:rPr lang="en-US" i="1"/>
            <a:t>i</a:t>
          </a:r>
          <a:r>
            <a:rPr lang="en-US"/>
            <a:t>], </a:t>
          </a:r>
          <a:r>
            <a:rPr lang="en-US" i="1"/>
            <a:t>V</a:t>
          </a:r>
          <a:r>
            <a:rPr lang="en-US"/>
            <a:t>[</a:t>
          </a:r>
          <a:r>
            <a:rPr lang="en-US" i="1"/>
            <a:t>i</a:t>
          </a:r>
          <a:r>
            <a:rPr lang="en-US"/>
            <a:t>]).</a:t>
          </a:r>
        </a:p>
      </dgm:t>
    </dgm:pt>
    <dgm:pt modelId="{1FE37D76-FC11-4386-939B-C1817C058D07}" type="parTrans" cxnId="{F9568E55-8CDF-47A7-A7D7-6091C64F19A8}">
      <dgm:prSet/>
      <dgm:spPr/>
      <dgm:t>
        <a:bodyPr/>
        <a:lstStyle/>
        <a:p>
          <a:endParaRPr lang="en-US"/>
        </a:p>
      </dgm:t>
    </dgm:pt>
    <dgm:pt modelId="{E05F1265-94C9-4567-B372-E2C5D98491A6}" type="sibTrans" cxnId="{F9568E55-8CDF-47A7-A7D7-6091C64F19A8}">
      <dgm:prSet/>
      <dgm:spPr/>
      <dgm:t>
        <a:bodyPr/>
        <a:lstStyle/>
        <a:p>
          <a:endParaRPr lang="en-US"/>
        </a:p>
      </dgm:t>
    </dgm:pt>
    <dgm:pt modelId="{121BF22B-DD0B-4845-901F-AD2CDF12FD06}">
      <dgm:prSet/>
      <dgm:spPr/>
      <dgm:t>
        <a:bodyPr/>
        <a:lstStyle/>
        <a:p>
          <a:r>
            <a:rPr lang="en-US"/>
            <a:t>What policy improvement does is to update the policy while keeping the utility values constant (from π[</a:t>
          </a:r>
          <a:r>
            <a:rPr lang="en-US" i="1"/>
            <a:t>i</a:t>
          </a:r>
          <a:r>
            <a:rPr lang="en-US"/>
            <a:t>], </a:t>
          </a:r>
          <a:r>
            <a:rPr lang="en-US" i="1"/>
            <a:t>V</a:t>
          </a:r>
          <a:r>
            <a:rPr lang="en-US"/>
            <a:t>[</a:t>
          </a:r>
          <a:r>
            <a:rPr lang="en-US" i="1"/>
            <a:t>i</a:t>
          </a:r>
          <a:r>
            <a:rPr lang="en-US"/>
            <a:t>] to π[</a:t>
          </a:r>
          <a:r>
            <a:rPr lang="en-US" i="1"/>
            <a:t>i + </a:t>
          </a:r>
          <a:r>
            <a:rPr lang="en-US"/>
            <a:t>1], </a:t>
          </a:r>
          <a:r>
            <a:rPr lang="en-US" i="1"/>
            <a:t>V</a:t>
          </a:r>
          <a:r>
            <a:rPr lang="en-US"/>
            <a:t>[</a:t>
          </a:r>
          <a:r>
            <a:rPr lang="en-US" i="1"/>
            <a:t>i</a:t>
          </a:r>
          <a:r>
            <a:rPr lang="en-US"/>
            <a:t>]).</a:t>
          </a:r>
        </a:p>
      </dgm:t>
    </dgm:pt>
    <dgm:pt modelId="{CD80CB12-E43A-45F9-8D8B-27A0737CBE40}" type="parTrans" cxnId="{983F4E3F-AC46-43B1-BAF5-C7A1295461CE}">
      <dgm:prSet/>
      <dgm:spPr/>
      <dgm:t>
        <a:bodyPr/>
        <a:lstStyle/>
        <a:p>
          <a:endParaRPr lang="en-US"/>
        </a:p>
      </dgm:t>
    </dgm:pt>
    <dgm:pt modelId="{4AC81C82-0E4D-4C12-AC41-DD99445CA129}" type="sibTrans" cxnId="{983F4E3F-AC46-43B1-BAF5-C7A1295461CE}">
      <dgm:prSet/>
      <dgm:spPr/>
      <dgm:t>
        <a:bodyPr/>
        <a:lstStyle/>
        <a:p>
          <a:endParaRPr lang="en-US"/>
        </a:p>
      </dgm:t>
    </dgm:pt>
    <dgm:pt modelId="{0357AA63-2C72-449F-BE1E-B4C66FD052A4}">
      <dgm:prSet/>
      <dgm:spPr/>
      <dgm:t>
        <a:bodyPr/>
        <a:lstStyle/>
        <a:p>
          <a:r>
            <a:rPr lang="en-US"/>
            <a:t>When π[</a:t>
          </a:r>
          <a:r>
            <a:rPr lang="en-US" i="1"/>
            <a:t>i</a:t>
          </a:r>
          <a:r>
            <a:rPr lang="en-US"/>
            <a:t>] is the same as π[</a:t>
          </a:r>
          <a:r>
            <a:rPr lang="en-US" i="1"/>
            <a:t>i + </a:t>
          </a:r>
          <a:r>
            <a:rPr lang="en-US"/>
            <a:t>1], there is no need to continue and we call that convergence. </a:t>
          </a:r>
        </a:p>
      </dgm:t>
    </dgm:pt>
    <dgm:pt modelId="{9E513E84-751F-4275-92E5-F68921D314F2}" type="parTrans" cxnId="{2A4D5025-CC5D-45F8-A05F-2135EB15F39B}">
      <dgm:prSet/>
      <dgm:spPr/>
      <dgm:t>
        <a:bodyPr/>
        <a:lstStyle/>
        <a:p>
          <a:endParaRPr lang="en-US"/>
        </a:p>
      </dgm:t>
    </dgm:pt>
    <dgm:pt modelId="{2AF5F37D-7FEF-4B88-B840-65B8F8EFEF16}" type="sibTrans" cxnId="{2A4D5025-CC5D-45F8-A05F-2135EB15F39B}">
      <dgm:prSet/>
      <dgm:spPr/>
      <dgm:t>
        <a:bodyPr/>
        <a:lstStyle/>
        <a:p>
          <a:endParaRPr lang="en-US"/>
        </a:p>
      </dgm:t>
    </dgm:pt>
    <dgm:pt modelId="{934B10D4-68AC-40DB-89B8-07F564E85EC1}" type="pres">
      <dgm:prSet presAssocID="{55E570B6-9B82-4BD3-AEB9-FD8B346E1E06}" presName="linear" presStyleCnt="0">
        <dgm:presLayoutVars>
          <dgm:animLvl val="lvl"/>
          <dgm:resizeHandles val="exact"/>
        </dgm:presLayoutVars>
      </dgm:prSet>
      <dgm:spPr/>
    </dgm:pt>
    <dgm:pt modelId="{3E71AD96-1306-4DB0-8EE4-7E2AA232BE57}" type="pres">
      <dgm:prSet presAssocID="{6DEABB32-D5CB-4ED1-AB03-B608FC93F3B6}" presName="parentText" presStyleLbl="node1" presStyleIdx="0" presStyleCnt="3">
        <dgm:presLayoutVars>
          <dgm:chMax val="0"/>
          <dgm:bulletEnabled val="1"/>
        </dgm:presLayoutVars>
      </dgm:prSet>
      <dgm:spPr/>
    </dgm:pt>
    <dgm:pt modelId="{C9C7BA19-9AB7-433E-BD07-FF9B519EECA5}" type="pres">
      <dgm:prSet presAssocID="{E05F1265-94C9-4567-B372-E2C5D98491A6}" presName="spacer" presStyleCnt="0"/>
      <dgm:spPr/>
    </dgm:pt>
    <dgm:pt modelId="{4E02E383-55C6-4758-B58A-588E0C8D2DCD}" type="pres">
      <dgm:prSet presAssocID="{121BF22B-DD0B-4845-901F-AD2CDF12FD06}" presName="parentText" presStyleLbl="node1" presStyleIdx="1" presStyleCnt="3">
        <dgm:presLayoutVars>
          <dgm:chMax val="0"/>
          <dgm:bulletEnabled val="1"/>
        </dgm:presLayoutVars>
      </dgm:prSet>
      <dgm:spPr/>
    </dgm:pt>
    <dgm:pt modelId="{B325C99F-863E-4DA9-9C0D-7BA910E61A28}" type="pres">
      <dgm:prSet presAssocID="{4AC81C82-0E4D-4C12-AC41-DD99445CA129}" presName="spacer" presStyleCnt="0"/>
      <dgm:spPr/>
    </dgm:pt>
    <dgm:pt modelId="{9D59A071-C084-484B-A5DA-23F36BB9BE7D}" type="pres">
      <dgm:prSet presAssocID="{0357AA63-2C72-449F-BE1E-B4C66FD052A4}" presName="parentText" presStyleLbl="node1" presStyleIdx="2" presStyleCnt="3">
        <dgm:presLayoutVars>
          <dgm:chMax val="0"/>
          <dgm:bulletEnabled val="1"/>
        </dgm:presLayoutVars>
      </dgm:prSet>
      <dgm:spPr/>
    </dgm:pt>
  </dgm:ptLst>
  <dgm:cxnLst>
    <dgm:cxn modelId="{D160C91F-ED1D-416C-B3A6-C8CEF419D7E0}" type="presOf" srcId="{121BF22B-DD0B-4845-901F-AD2CDF12FD06}" destId="{4E02E383-55C6-4758-B58A-588E0C8D2DCD}" srcOrd="0" destOrd="0" presId="urn:microsoft.com/office/officeart/2005/8/layout/vList2"/>
    <dgm:cxn modelId="{2A4D5025-CC5D-45F8-A05F-2135EB15F39B}" srcId="{55E570B6-9B82-4BD3-AEB9-FD8B346E1E06}" destId="{0357AA63-2C72-449F-BE1E-B4C66FD052A4}" srcOrd="2" destOrd="0" parTransId="{9E513E84-751F-4275-92E5-F68921D314F2}" sibTransId="{2AF5F37D-7FEF-4B88-B840-65B8F8EFEF16}"/>
    <dgm:cxn modelId="{983F4E3F-AC46-43B1-BAF5-C7A1295461CE}" srcId="{55E570B6-9B82-4BD3-AEB9-FD8B346E1E06}" destId="{121BF22B-DD0B-4845-901F-AD2CDF12FD06}" srcOrd="1" destOrd="0" parTransId="{CD80CB12-E43A-45F9-8D8B-27A0737CBE40}" sibTransId="{4AC81C82-0E4D-4C12-AC41-DD99445CA129}"/>
    <dgm:cxn modelId="{967B1955-10A9-4F82-A25F-A6D24D660099}" type="presOf" srcId="{6DEABB32-D5CB-4ED1-AB03-B608FC93F3B6}" destId="{3E71AD96-1306-4DB0-8EE4-7E2AA232BE57}" srcOrd="0" destOrd="0" presId="urn:microsoft.com/office/officeart/2005/8/layout/vList2"/>
    <dgm:cxn modelId="{F9568E55-8CDF-47A7-A7D7-6091C64F19A8}" srcId="{55E570B6-9B82-4BD3-AEB9-FD8B346E1E06}" destId="{6DEABB32-D5CB-4ED1-AB03-B608FC93F3B6}" srcOrd="0" destOrd="0" parTransId="{1FE37D76-FC11-4386-939B-C1817C058D07}" sibTransId="{E05F1265-94C9-4567-B372-E2C5D98491A6}"/>
    <dgm:cxn modelId="{699653C1-C4D3-4DB8-A41C-8C563DA4B624}" type="presOf" srcId="{55E570B6-9B82-4BD3-AEB9-FD8B346E1E06}" destId="{934B10D4-68AC-40DB-89B8-07F564E85EC1}" srcOrd="0" destOrd="0" presId="urn:microsoft.com/office/officeart/2005/8/layout/vList2"/>
    <dgm:cxn modelId="{E07CCFF6-48F2-4C9A-9CA2-338B631E5C03}" type="presOf" srcId="{0357AA63-2C72-449F-BE1E-B4C66FD052A4}" destId="{9D59A071-C084-484B-A5DA-23F36BB9BE7D}" srcOrd="0" destOrd="0" presId="urn:microsoft.com/office/officeart/2005/8/layout/vList2"/>
    <dgm:cxn modelId="{99105D08-AD9E-4443-998A-8B7D0E8CC1E6}" type="presParOf" srcId="{934B10D4-68AC-40DB-89B8-07F564E85EC1}" destId="{3E71AD96-1306-4DB0-8EE4-7E2AA232BE57}" srcOrd="0" destOrd="0" presId="urn:microsoft.com/office/officeart/2005/8/layout/vList2"/>
    <dgm:cxn modelId="{5E16A6B6-921A-4C99-90A3-B8D7EC38AD70}" type="presParOf" srcId="{934B10D4-68AC-40DB-89B8-07F564E85EC1}" destId="{C9C7BA19-9AB7-433E-BD07-FF9B519EECA5}" srcOrd="1" destOrd="0" presId="urn:microsoft.com/office/officeart/2005/8/layout/vList2"/>
    <dgm:cxn modelId="{5650BC01-F6F2-48BD-8385-541A32852785}" type="presParOf" srcId="{934B10D4-68AC-40DB-89B8-07F564E85EC1}" destId="{4E02E383-55C6-4758-B58A-588E0C8D2DCD}" srcOrd="2" destOrd="0" presId="urn:microsoft.com/office/officeart/2005/8/layout/vList2"/>
    <dgm:cxn modelId="{6890C311-708B-41EB-97D6-B6467A882BC4}" type="presParOf" srcId="{934B10D4-68AC-40DB-89B8-07F564E85EC1}" destId="{B325C99F-863E-4DA9-9C0D-7BA910E61A28}" srcOrd="3" destOrd="0" presId="urn:microsoft.com/office/officeart/2005/8/layout/vList2"/>
    <dgm:cxn modelId="{E178C33A-01E5-479B-B313-D8924CC13A37}" type="presParOf" srcId="{934B10D4-68AC-40DB-89B8-07F564E85EC1}" destId="{9D59A071-C084-484B-A5DA-23F36BB9BE7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8C9D02-F99B-4C0C-A084-BDB248B6ABB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97D7451-A407-48B0-BA49-8AB54F078A5B}">
      <dgm:prSet/>
      <dgm:spPr/>
      <dgm:t>
        <a:bodyPr/>
        <a:lstStyle/>
        <a:p>
          <a:r>
            <a:rPr lang="en-US"/>
            <a:t>Larger γ requires more sweeps and thus requires more computational time.</a:t>
          </a:r>
        </a:p>
      </dgm:t>
    </dgm:pt>
    <dgm:pt modelId="{33BA8F35-6A00-4A50-9FAD-DDAC75B04AD5}" type="parTrans" cxnId="{75167A5D-8628-4DA5-9036-79641B39B00A}">
      <dgm:prSet/>
      <dgm:spPr/>
      <dgm:t>
        <a:bodyPr/>
        <a:lstStyle/>
        <a:p>
          <a:endParaRPr lang="en-US"/>
        </a:p>
      </dgm:t>
    </dgm:pt>
    <dgm:pt modelId="{FFC4DA63-E648-4163-A4CF-76516AB09269}" type="sibTrans" cxnId="{75167A5D-8628-4DA5-9036-79641B39B00A}">
      <dgm:prSet/>
      <dgm:spPr/>
      <dgm:t>
        <a:bodyPr/>
        <a:lstStyle/>
        <a:p>
          <a:endParaRPr lang="en-US"/>
        </a:p>
      </dgm:t>
    </dgm:pt>
    <dgm:pt modelId="{FA37FBD7-017F-40B7-BE69-C37FCEC894A8}">
      <dgm:prSet/>
      <dgm:spPr/>
      <dgm:t>
        <a:bodyPr/>
        <a:lstStyle/>
        <a:p>
          <a:r>
            <a:rPr lang="en-US"/>
            <a:t>Larger γ works better in this problem and tends to work better in many problems.</a:t>
          </a:r>
        </a:p>
      </dgm:t>
    </dgm:pt>
    <dgm:pt modelId="{4875B5C2-85CC-4B2A-AA2A-3CFB8B3AC9DC}" type="parTrans" cxnId="{8B544896-F3A4-4B38-9106-052E14E46199}">
      <dgm:prSet/>
      <dgm:spPr/>
      <dgm:t>
        <a:bodyPr/>
        <a:lstStyle/>
        <a:p>
          <a:endParaRPr lang="en-US"/>
        </a:p>
      </dgm:t>
    </dgm:pt>
    <dgm:pt modelId="{8ACF2495-3ECD-4F22-91EC-AD51438F026C}" type="sibTrans" cxnId="{8B544896-F3A4-4B38-9106-052E14E46199}">
      <dgm:prSet/>
      <dgm:spPr/>
      <dgm:t>
        <a:bodyPr/>
        <a:lstStyle/>
        <a:p>
          <a:endParaRPr lang="en-US"/>
        </a:p>
      </dgm:t>
    </dgm:pt>
    <dgm:pt modelId="{5AABA84D-7EDF-4B57-8106-182DC06AF0CB}">
      <dgm:prSet/>
      <dgm:spPr/>
      <dgm:t>
        <a:bodyPr/>
        <a:lstStyle/>
        <a:p>
          <a:r>
            <a:rPr lang="en-US"/>
            <a:t>However, this does not mean that it works better in every problem.</a:t>
          </a:r>
        </a:p>
      </dgm:t>
    </dgm:pt>
    <dgm:pt modelId="{5072B58A-59AF-4356-80DD-472FCE660A6B}" type="parTrans" cxnId="{13967611-48F8-435F-94F1-8AD4E24D1113}">
      <dgm:prSet/>
      <dgm:spPr/>
      <dgm:t>
        <a:bodyPr/>
        <a:lstStyle/>
        <a:p>
          <a:endParaRPr lang="en-US"/>
        </a:p>
      </dgm:t>
    </dgm:pt>
    <dgm:pt modelId="{FB159875-DB8C-481A-BB47-BCCD4BC20C7F}" type="sibTrans" cxnId="{13967611-48F8-435F-94F1-8AD4E24D1113}">
      <dgm:prSet/>
      <dgm:spPr/>
      <dgm:t>
        <a:bodyPr/>
        <a:lstStyle/>
        <a:p>
          <a:endParaRPr lang="en-US"/>
        </a:p>
      </dgm:t>
    </dgm:pt>
    <dgm:pt modelId="{938EAD0F-8584-48E0-8AC4-2394EC4163CF}" type="pres">
      <dgm:prSet presAssocID="{5B8C9D02-F99B-4C0C-A084-BDB248B6ABBA}" presName="outerComposite" presStyleCnt="0">
        <dgm:presLayoutVars>
          <dgm:chMax val="5"/>
          <dgm:dir/>
          <dgm:resizeHandles val="exact"/>
        </dgm:presLayoutVars>
      </dgm:prSet>
      <dgm:spPr/>
    </dgm:pt>
    <dgm:pt modelId="{12CFA036-4042-4E40-A2F2-AEBC93E4D275}" type="pres">
      <dgm:prSet presAssocID="{5B8C9D02-F99B-4C0C-A084-BDB248B6ABBA}" presName="dummyMaxCanvas" presStyleCnt="0">
        <dgm:presLayoutVars/>
      </dgm:prSet>
      <dgm:spPr/>
    </dgm:pt>
    <dgm:pt modelId="{62DA2407-E6D2-4638-A399-4737D47FAF37}" type="pres">
      <dgm:prSet presAssocID="{5B8C9D02-F99B-4C0C-A084-BDB248B6ABBA}" presName="ThreeNodes_1" presStyleLbl="node1" presStyleIdx="0" presStyleCnt="3">
        <dgm:presLayoutVars>
          <dgm:bulletEnabled val="1"/>
        </dgm:presLayoutVars>
      </dgm:prSet>
      <dgm:spPr/>
    </dgm:pt>
    <dgm:pt modelId="{7DC50631-E890-47C0-B27B-39D1E3B7D98B}" type="pres">
      <dgm:prSet presAssocID="{5B8C9D02-F99B-4C0C-A084-BDB248B6ABBA}" presName="ThreeNodes_2" presStyleLbl="node1" presStyleIdx="1" presStyleCnt="3">
        <dgm:presLayoutVars>
          <dgm:bulletEnabled val="1"/>
        </dgm:presLayoutVars>
      </dgm:prSet>
      <dgm:spPr/>
    </dgm:pt>
    <dgm:pt modelId="{82C6AB2B-DE0A-4E88-8324-0B4B2A3B42BC}" type="pres">
      <dgm:prSet presAssocID="{5B8C9D02-F99B-4C0C-A084-BDB248B6ABBA}" presName="ThreeNodes_3" presStyleLbl="node1" presStyleIdx="2" presStyleCnt="3">
        <dgm:presLayoutVars>
          <dgm:bulletEnabled val="1"/>
        </dgm:presLayoutVars>
      </dgm:prSet>
      <dgm:spPr/>
    </dgm:pt>
    <dgm:pt modelId="{E07032BC-D8F1-4AC2-8644-F0E738CD01C9}" type="pres">
      <dgm:prSet presAssocID="{5B8C9D02-F99B-4C0C-A084-BDB248B6ABBA}" presName="ThreeConn_1-2" presStyleLbl="fgAccFollowNode1" presStyleIdx="0" presStyleCnt="2">
        <dgm:presLayoutVars>
          <dgm:bulletEnabled val="1"/>
        </dgm:presLayoutVars>
      </dgm:prSet>
      <dgm:spPr/>
    </dgm:pt>
    <dgm:pt modelId="{87D8AFEC-B777-4B4F-9486-579C4397E934}" type="pres">
      <dgm:prSet presAssocID="{5B8C9D02-F99B-4C0C-A084-BDB248B6ABBA}" presName="ThreeConn_2-3" presStyleLbl="fgAccFollowNode1" presStyleIdx="1" presStyleCnt="2">
        <dgm:presLayoutVars>
          <dgm:bulletEnabled val="1"/>
        </dgm:presLayoutVars>
      </dgm:prSet>
      <dgm:spPr/>
    </dgm:pt>
    <dgm:pt modelId="{609A41C6-4FAF-42B8-925E-FF5A3530D6A9}" type="pres">
      <dgm:prSet presAssocID="{5B8C9D02-F99B-4C0C-A084-BDB248B6ABBA}" presName="ThreeNodes_1_text" presStyleLbl="node1" presStyleIdx="2" presStyleCnt="3">
        <dgm:presLayoutVars>
          <dgm:bulletEnabled val="1"/>
        </dgm:presLayoutVars>
      </dgm:prSet>
      <dgm:spPr/>
    </dgm:pt>
    <dgm:pt modelId="{F45EA9D4-3141-4186-AFD8-CA2A39D5956C}" type="pres">
      <dgm:prSet presAssocID="{5B8C9D02-F99B-4C0C-A084-BDB248B6ABBA}" presName="ThreeNodes_2_text" presStyleLbl="node1" presStyleIdx="2" presStyleCnt="3">
        <dgm:presLayoutVars>
          <dgm:bulletEnabled val="1"/>
        </dgm:presLayoutVars>
      </dgm:prSet>
      <dgm:spPr/>
    </dgm:pt>
    <dgm:pt modelId="{F974BC72-42FE-435F-A3AD-D96643153AC9}" type="pres">
      <dgm:prSet presAssocID="{5B8C9D02-F99B-4C0C-A084-BDB248B6ABBA}" presName="ThreeNodes_3_text" presStyleLbl="node1" presStyleIdx="2" presStyleCnt="3">
        <dgm:presLayoutVars>
          <dgm:bulletEnabled val="1"/>
        </dgm:presLayoutVars>
      </dgm:prSet>
      <dgm:spPr/>
    </dgm:pt>
  </dgm:ptLst>
  <dgm:cxnLst>
    <dgm:cxn modelId="{C350DA05-3150-41F1-9896-C6739A3F32AD}" type="presOf" srcId="{FFC4DA63-E648-4163-A4CF-76516AB09269}" destId="{E07032BC-D8F1-4AC2-8644-F0E738CD01C9}" srcOrd="0" destOrd="0" presId="urn:microsoft.com/office/officeart/2005/8/layout/vProcess5"/>
    <dgm:cxn modelId="{13967611-48F8-435F-94F1-8AD4E24D1113}" srcId="{5B8C9D02-F99B-4C0C-A084-BDB248B6ABBA}" destId="{5AABA84D-7EDF-4B57-8106-182DC06AF0CB}" srcOrd="2" destOrd="0" parTransId="{5072B58A-59AF-4356-80DD-472FCE660A6B}" sibTransId="{FB159875-DB8C-481A-BB47-BCCD4BC20C7F}"/>
    <dgm:cxn modelId="{2BEFF330-91A9-414E-A20D-B8AFB47BC9C9}" type="presOf" srcId="{997D7451-A407-48B0-BA49-8AB54F078A5B}" destId="{62DA2407-E6D2-4638-A399-4737D47FAF37}" srcOrd="0" destOrd="0" presId="urn:microsoft.com/office/officeart/2005/8/layout/vProcess5"/>
    <dgm:cxn modelId="{75167A5D-8628-4DA5-9036-79641B39B00A}" srcId="{5B8C9D02-F99B-4C0C-A084-BDB248B6ABBA}" destId="{997D7451-A407-48B0-BA49-8AB54F078A5B}" srcOrd="0" destOrd="0" parTransId="{33BA8F35-6A00-4A50-9FAD-DDAC75B04AD5}" sibTransId="{FFC4DA63-E648-4163-A4CF-76516AB09269}"/>
    <dgm:cxn modelId="{BA0F5661-80B5-4D15-9F9B-23674B27BA0C}" type="presOf" srcId="{5AABA84D-7EDF-4B57-8106-182DC06AF0CB}" destId="{F974BC72-42FE-435F-A3AD-D96643153AC9}" srcOrd="1" destOrd="0" presId="urn:microsoft.com/office/officeart/2005/8/layout/vProcess5"/>
    <dgm:cxn modelId="{25115145-A8C2-4A39-8066-A77FFD53BE81}" type="presOf" srcId="{5AABA84D-7EDF-4B57-8106-182DC06AF0CB}" destId="{82C6AB2B-DE0A-4E88-8324-0B4B2A3B42BC}" srcOrd="0" destOrd="0" presId="urn:microsoft.com/office/officeart/2005/8/layout/vProcess5"/>
    <dgm:cxn modelId="{C5A2E567-0FCA-4270-9011-734EBED9CDD8}" type="presOf" srcId="{997D7451-A407-48B0-BA49-8AB54F078A5B}" destId="{609A41C6-4FAF-42B8-925E-FF5A3530D6A9}" srcOrd="1" destOrd="0" presId="urn:microsoft.com/office/officeart/2005/8/layout/vProcess5"/>
    <dgm:cxn modelId="{EC4EE448-D779-409F-9B89-0D33EE0BEA2D}" type="presOf" srcId="{5B8C9D02-F99B-4C0C-A084-BDB248B6ABBA}" destId="{938EAD0F-8584-48E0-8AC4-2394EC4163CF}" srcOrd="0" destOrd="0" presId="urn:microsoft.com/office/officeart/2005/8/layout/vProcess5"/>
    <dgm:cxn modelId="{8B544896-F3A4-4B38-9106-052E14E46199}" srcId="{5B8C9D02-F99B-4C0C-A084-BDB248B6ABBA}" destId="{FA37FBD7-017F-40B7-BE69-C37FCEC894A8}" srcOrd="1" destOrd="0" parTransId="{4875B5C2-85CC-4B2A-AA2A-3CFB8B3AC9DC}" sibTransId="{8ACF2495-3ECD-4F22-91EC-AD51438F026C}"/>
    <dgm:cxn modelId="{13BBD7C2-BE0F-48F1-BFDC-6A902B3C989B}" type="presOf" srcId="{FA37FBD7-017F-40B7-BE69-C37FCEC894A8}" destId="{F45EA9D4-3141-4186-AFD8-CA2A39D5956C}" srcOrd="1" destOrd="0" presId="urn:microsoft.com/office/officeart/2005/8/layout/vProcess5"/>
    <dgm:cxn modelId="{8CE1CFE3-6820-40BE-95E7-386426D0DB26}" type="presOf" srcId="{8ACF2495-3ECD-4F22-91EC-AD51438F026C}" destId="{87D8AFEC-B777-4B4F-9486-579C4397E934}" srcOrd="0" destOrd="0" presId="urn:microsoft.com/office/officeart/2005/8/layout/vProcess5"/>
    <dgm:cxn modelId="{0934D8FC-D36C-4A9C-A52A-02FDEE15EF03}" type="presOf" srcId="{FA37FBD7-017F-40B7-BE69-C37FCEC894A8}" destId="{7DC50631-E890-47C0-B27B-39D1E3B7D98B}" srcOrd="0" destOrd="0" presId="urn:microsoft.com/office/officeart/2005/8/layout/vProcess5"/>
    <dgm:cxn modelId="{D98E8FE4-5F22-4341-B8E8-413578187CC7}" type="presParOf" srcId="{938EAD0F-8584-48E0-8AC4-2394EC4163CF}" destId="{12CFA036-4042-4E40-A2F2-AEBC93E4D275}" srcOrd="0" destOrd="0" presId="urn:microsoft.com/office/officeart/2005/8/layout/vProcess5"/>
    <dgm:cxn modelId="{0923B865-91D9-4E81-ADC1-5EAF2F7141AD}" type="presParOf" srcId="{938EAD0F-8584-48E0-8AC4-2394EC4163CF}" destId="{62DA2407-E6D2-4638-A399-4737D47FAF37}" srcOrd="1" destOrd="0" presId="urn:microsoft.com/office/officeart/2005/8/layout/vProcess5"/>
    <dgm:cxn modelId="{469384B7-F330-4EFE-8879-5FD39E36670A}" type="presParOf" srcId="{938EAD0F-8584-48E0-8AC4-2394EC4163CF}" destId="{7DC50631-E890-47C0-B27B-39D1E3B7D98B}" srcOrd="2" destOrd="0" presId="urn:microsoft.com/office/officeart/2005/8/layout/vProcess5"/>
    <dgm:cxn modelId="{8C90ED44-F8D7-4BE0-A956-A86705B567E6}" type="presParOf" srcId="{938EAD0F-8584-48E0-8AC4-2394EC4163CF}" destId="{82C6AB2B-DE0A-4E88-8324-0B4B2A3B42BC}" srcOrd="3" destOrd="0" presId="urn:microsoft.com/office/officeart/2005/8/layout/vProcess5"/>
    <dgm:cxn modelId="{67272156-F0C4-49F2-B2DE-2285737750F5}" type="presParOf" srcId="{938EAD0F-8584-48E0-8AC4-2394EC4163CF}" destId="{E07032BC-D8F1-4AC2-8644-F0E738CD01C9}" srcOrd="4" destOrd="0" presId="urn:microsoft.com/office/officeart/2005/8/layout/vProcess5"/>
    <dgm:cxn modelId="{46D0597F-812A-4B5A-ABC0-9D58D6BC3376}" type="presParOf" srcId="{938EAD0F-8584-48E0-8AC4-2394EC4163CF}" destId="{87D8AFEC-B777-4B4F-9486-579C4397E934}" srcOrd="5" destOrd="0" presId="urn:microsoft.com/office/officeart/2005/8/layout/vProcess5"/>
    <dgm:cxn modelId="{976AAD40-3773-4A9C-B854-9C73A6838DE1}" type="presParOf" srcId="{938EAD0F-8584-48E0-8AC4-2394EC4163CF}" destId="{609A41C6-4FAF-42B8-925E-FF5A3530D6A9}" srcOrd="6" destOrd="0" presId="urn:microsoft.com/office/officeart/2005/8/layout/vProcess5"/>
    <dgm:cxn modelId="{28BCB913-8405-49D3-9DC2-4B6EB3C00364}" type="presParOf" srcId="{938EAD0F-8584-48E0-8AC4-2394EC4163CF}" destId="{F45EA9D4-3141-4186-AFD8-CA2A39D5956C}" srcOrd="7" destOrd="0" presId="urn:microsoft.com/office/officeart/2005/8/layout/vProcess5"/>
    <dgm:cxn modelId="{C6BB04F0-4C07-476A-A558-24F052AC875C}" type="presParOf" srcId="{938EAD0F-8584-48E0-8AC4-2394EC4163CF}" destId="{F974BC72-42FE-435F-A3AD-D96643153AC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59396-3F3B-40F4-887D-E5223D1E9EF9}">
      <dsp:nvSpPr>
        <dsp:cNvPr id="0" name=""/>
        <dsp:cNvSpPr/>
      </dsp:nvSpPr>
      <dsp:spPr>
        <a:xfrm>
          <a:off x="0" y="512398"/>
          <a:ext cx="7559504"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1" kern="1200" dirty="0"/>
            <a:t>State</a:t>
          </a:r>
          <a:r>
            <a:rPr lang="en-US" sz="2500" kern="1200" dirty="0"/>
            <a:t> in MDP refers to the state of our agent, not state of our environment. </a:t>
          </a:r>
        </a:p>
      </dsp:txBody>
      <dsp:txXfrm>
        <a:off x="48547" y="560945"/>
        <a:ext cx="7462410" cy="897406"/>
      </dsp:txXfrm>
    </dsp:sp>
    <dsp:sp modelId="{C4C903D7-8260-4A09-8812-35CF163B3CEA}">
      <dsp:nvSpPr>
        <dsp:cNvPr id="0" name=""/>
        <dsp:cNvSpPr/>
      </dsp:nvSpPr>
      <dsp:spPr>
        <a:xfrm>
          <a:off x="0" y="1578898"/>
          <a:ext cx="7559504" cy="99450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In MDP the environment is given and does not change.</a:t>
          </a:r>
        </a:p>
      </dsp:txBody>
      <dsp:txXfrm>
        <a:off x="48547" y="1627445"/>
        <a:ext cx="7462410" cy="897406"/>
      </dsp:txXfrm>
    </dsp:sp>
    <dsp:sp modelId="{352A3BE6-2431-47CC-96F2-18091CDA9B96}">
      <dsp:nvSpPr>
        <dsp:cNvPr id="0" name=""/>
        <dsp:cNvSpPr/>
      </dsp:nvSpPr>
      <dsp:spPr>
        <a:xfrm>
          <a:off x="0" y="2645398"/>
          <a:ext cx="7559504" cy="9945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In contrast, our agent can change state from previous move to current move.</a:t>
          </a:r>
        </a:p>
      </dsp:txBody>
      <dsp:txXfrm>
        <a:off x="48547" y="2693945"/>
        <a:ext cx="7462410" cy="897406"/>
      </dsp:txXfrm>
    </dsp:sp>
    <dsp:sp modelId="{F6D190BD-3972-421D-B179-8128D75AC012}">
      <dsp:nvSpPr>
        <dsp:cNvPr id="0" name=""/>
        <dsp:cNvSpPr/>
      </dsp:nvSpPr>
      <dsp:spPr>
        <a:xfrm>
          <a:off x="0" y="3711898"/>
          <a:ext cx="7559504" cy="99450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In our example, our agent has 12 states which represent the 12 squares that our agent can possibly be in.</a:t>
          </a:r>
        </a:p>
      </dsp:txBody>
      <dsp:txXfrm>
        <a:off x="48547" y="3760445"/>
        <a:ext cx="7462410" cy="897406"/>
      </dsp:txXfrm>
    </dsp:sp>
    <dsp:sp modelId="{5173616B-54E8-48FA-9EE5-A2B4C4102A1E}">
      <dsp:nvSpPr>
        <dsp:cNvPr id="0" name=""/>
        <dsp:cNvSpPr/>
      </dsp:nvSpPr>
      <dsp:spPr>
        <a:xfrm>
          <a:off x="0" y="4778398"/>
          <a:ext cx="7559504" cy="99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latin typeface="Calibri"/>
              <a:cs typeface="Calibri"/>
            </a:rPr>
            <a:t>In MDP we use </a:t>
          </a:r>
          <a:r>
            <a:rPr lang="en-US" sz="2500" i="1" kern="1200" dirty="0">
              <a:latin typeface="Calibri"/>
              <a:cs typeface="Calibri"/>
            </a:rPr>
            <a:t>s</a:t>
          </a:r>
          <a:r>
            <a:rPr lang="en-US" sz="2500" kern="1200" dirty="0">
              <a:latin typeface="Calibri"/>
              <a:cs typeface="Calibri"/>
            </a:rPr>
            <a:t> to denote state and in our example we call them </a:t>
          </a:r>
          <a:r>
            <a:rPr lang="en-US" sz="2500" i="1" kern="1200" dirty="0">
              <a:latin typeface="Calibri"/>
              <a:cs typeface="Calibri"/>
            </a:rPr>
            <a:t>s</a:t>
          </a:r>
          <a:r>
            <a:rPr lang="en-US" sz="2500" kern="1200" dirty="0">
              <a:latin typeface="Calibri"/>
              <a:cs typeface="Calibri"/>
            </a:rPr>
            <a:t> = 0, 1, 2, …, 11.</a:t>
          </a:r>
          <a:endParaRPr lang="en-US" sz="2500" kern="1200" dirty="0">
            <a:latin typeface="Calibri Light" panose="020F0302020204030204"/>
          </a:endParaRPr>
        </a:p>
      </dsp:txBody>
      <dsp:txXfrm>
        <a:off x="48547" y="4826945"/>
        <a:ext cx="7462410" cy="8974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00EE2-E51A-4973-9DA8-F40F04ABC949}">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B4D2-CDA6-4694-8571-FB800BFBB85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D1873D-5C92-4E40-BFB8-39849BD783C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i="1" kern="1200" dirty="0"/>
            <a:t>Define Markov decision process (Slide 2)</a:t>
          </a:r>
          <a:endParaRPr lang="en-US" sz="2200" kern="1200" dirty="0"/>
        </a:p>
      </dsp:txBody>
      <dsp:txXfrm>
        <a:off x="1057183" y="1805"/>
        <a:ext cx="9458416" cy="915310"/>
      </dsp:txXfrm>
    </dsp:sp>
    <dsp:sp modelId="{FBF6B33E-78C2-4664-867D-6489F0D59DC6}">
      <dsp:nvSpPr>
        <dsp:cNvPr id="0" name=""/>
        <dsp:cNvSpPr/>
      </dsp:nvSpPr>
      <dsp:spPr>
        <a:xfrm>
          <a:off x="0" y="1145944"/>
          <a:ext cx="10515600" cy="915310"/>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39779F6D-9CA5-4066-AA42-47CC3807849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24145-5A34-4A07-932A-952E5D32271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i="1" kern="1200" dirty="0"/>
            <a:t>Explain about grid world problem (Slide 3)</a:t>
          </a:r>
          <a:endParaRPr lang="en-US" sz="2200" kern="1200" dirty="0"/>
        </a:p>
      </dsp:txBody>
      <dsp:txXfrm>
        <a:off x="1057183" y="1145944"/>
        <a:ext cx="9458416" cy="915310"/>
      </dsp:txXfrm>
    </dsp:sp>
    <dsp:sp modelId="{DF906406-EFA8-41C7-BF11-1E3FDFB96D4D}">
      <dsp:nvSpPr>
        <dsp:cNvPr id="0" name=""/>
        <dsp:cNvSpPr/>
      </dsp:nvSpPr>
      <dsp:spPr>
        <a:xfrm>
          <a:off x="0" y="2290082"/>
          <a:ext cx="10515600" cy="915310"/>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6EE9183F-F8A7-4A55-A976-310D137B60EA}">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995CF-AC5A-4469-8935-4E0F98F8426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100000"/>
            </a:lnSpc>
            <a:spcBef>
              <a:spcPct val="0"/>
            </a:spcBef>
            <a:spcAft>
              <a:spcPct val="35000"/>
            </a:spcAft>
            <a:buNone/>
          </a:pPr>
          <a:r>
            <a:rPr lang="en-US" sz="2200" i="1" kern="1200" dirty="0"/>
            <a:t>Explain about Agent, Environment, state, action, reward, additive reward, transition model</a:t>
          </a:r>
          <a:r>
            <a:rPr lang="en-US" sz="2200" i="1" kern="1200" dirty="0">
              <a:latin typeface="Calibri Light" panose="020F0302020204030204"/>
            </a:rPr>
            <a:t>, fully observable.</a:t>
          </a:r>
          <a:r>
            <a:rPr lang="en-US" sz="2200" i="1" kern="1200" dirty="0"/>
            <a:t> </a:t>
          </a:r>
          <a:r>
            <a:rPr lang="en-US" sz="2200" i="1" kern="1200" dirty="0">
              <a:latin typeface="Calibri Light" panose="020F0302020204030204"/>
            </a:rPr>
            <a:t>Sequential, policy </a:t>
          </a:r>
          <a:r>
            <a:rPr lang="en-US" sz="2200" i="1" kern="1200" dirty="0"/>
            <a:t>(Slides </a:t>
          </a:r>
          <a:r>
            <a:rPr lang="en-US" sz="2200" i="1" kern="1200" dirty="0">
              <a:latin typeface="Calibri Light" panose="020F0302020204030204"/>
            </a:rPr>
            <a:t>4-13</a:t>
          </a:r>
          <a:r>
            <a:rPr lang="en-US" sz="2200" i="1" kern="1200" dirty="0"/>
            <a:t>)</a:t>
          </a:r>
          <a:endParaRPr lang="en-US" sz="2200" kern="1200" dirty="0"/>
        </a:p>
      </dsp:txBody>
      <dsp:txXfrm>
        <a:off x="1057183" y="2290082"/>
        <a:ext cx="9458416" cy="915310"/>
      </dsp:txXfrm>
    </dsp:sp>
    <dsp:sp modelId="{3C0A217D-4EB5-4752-9F78-FE2849D870E6}">
      <dsp:nvSpPr>
        <dsp:cNvPr id="0" name=""/>
        <dsp:cNvSpPr/>
      </dsp:nvSpPr>
      <dsp:spPr>
        <a:xfrm>
          <a:off x="0" y="3434221"/>
          <a:ext cx="10515600" cy="91531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047C3E61-1F51-4F76-9CAE-905B1BE1274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C941A-B8AE-4E90-AACA-5C517837C141}">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100000"/>
            </a:lnSpc>
            <a:spcBef>
              <a:spcPct val="0"/>
            </a:spcBef>
            <a:spcAft>
              <a:spcPct val="35000"/>
            </a:spcAft>
            <a:buNone/>
          </a:pPr>
          <a:r>
            <a:rPr lang="en-US" sz="2200" i="1" kern="1200" dirty="0"/>
            <a:t>Explain about probability distribution of state change in deterministic and stochastic grid world game (Slide </a:t>
          </a:r>
          <a:r>
            <a:rPr lang="en-US" sz="2200" i="1" kern="1200" dirty="0">
              <a:latin typeface="Calibri Light" panose="020F0302020204030204"/>
            </a:rPr>
            <a:t>14 - 15</a:t>
          </a:r>
          <a:r>
            <a:rPr lang="en-US" sz="2200" i="1" kern="1200" dirty="0"/>
            <a:t>)</a:t>
          </a:r>
          <a:endParaRPr lang="en-US" sz="2200" kern="1200" dirty="0"/>
        </a:p>
      </dsp:txBody>
      <dsp:txXfrm>
        <a:off x="1057183" y="3434221"/>
        <a:ext cx="9458416" cy="915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2F395-A9B1-4641-A619-A0091FC58382}">
      <dsp:nvSpPr>
        <dsp:cNvPr id="0" name=""/>
        <dsp:cNvSpPr/>
      </dsp:nvSpPr>
      <dsp:spPr>
        <a:xfrm>
          <a:off x="0" y="81411"/>
          <a:ext cx="10515600"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How we execute a policy In Stochastic Environment (Slides 17-20)</a:t>
          </a:r>
        </a:p>
      </dsp:txBody>
      <dsp:txXfrm>
        <a:off x="48481" y="129892"/>
        <a:ext cx="10418638" cy="896166"/>
      </dsp:txXfrm>
    </dsp:sp>
    <dsp:sp modelId="{AD91004E-AA0F-4506-9200-8818CE124D02}">
      <dsp:nvSpPr>
        <dsp:cNvPr id="0" name=""/>
        <dsp:cNvSpPr/>
      </dsp:nvSpPr>
      <dsp:spPr>
        <a:xfrm>
          <a:off x="0" y="1146540"/>
          <a:ext cx="10515600" cy="99312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Explain about calculation of utility of states in the absence of discount factor in deterministic world (Slides 25-27)</a:t>
          </a:r>
        </a:p>
      </dsp:txBody>
      <dsp:txXfrm>
        <a:off x="48481" y="1195021"/>
        <a:ext cx="10418638" cy="896166"/>
      </dsp:txXfrm>
    </dsp:sp>
    <dsp:sp modelId="{FFF62860-DE36-4205-8F17-CEB57112A511}">
      <dsp:nvSpPr>
        <dsp:cNvPr id="0" name=""/>
        <dsp:cNvSpPr/>
      </dsp:nvSpPr>
      <dsp:spPr>
        <a:xfrm>
          <a:off x="0" y="2211669"/>
          <a:ext cx="10515600" cy="99312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Why we need discount factor? Explain about calculation of utility of states in the presence of discount factor in deterministic world (Slides 28-29)</a:t>
          </a:r>
        </a:p>
      </dsp:txBody>
      <dsp:txXfrm>
        <a:off x="48481" y="2260150"/>
        <a:ext cx="10418638" cy="896166"/>
      </dsp:txXfrm>
    </dsp:sp>
    <dsp:sp modelId="{FBB7119D-6D4B-41ED-A7A8-796DEA5BD2EC}">
      <dsp:nvSpPr>
        <dsp:cNvPr id="0" name=""/>
        <dsp:cNvSpPr/>
      </dsp:nvSpPr>
      <dsp:spPr>
        <a:xfrm>
          <a:off x="0" y="3276797"/>
          <a:ext cx="10515600" cy="993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Explain about calculation of utility of states in the presence of discount factor in stochastic world (Slide 33)</a:t>
          </a:r>
        </a:p>
      </dsp:txBody>
      <dsp:txXfrm>
        <a:off x="48481" y="3325278"/>
        <a:ext cx="10418638" cy="8961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C41ED-6297-4ED4-B226-3BFF7F11D3C1}">
      <dsp:nvSpPr>
        <dsp:cNvPr id="0" name=""/>
        <dsp:cNvSpPr/>
      </dsp:nvSpPr>
      <dsp:spPr>
        <a:xfrm>
          <a:off x="0" y="830034"/>
          <a:ext cx="10515600" cy="4077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What is the impact of discount factor while finding optimal policy using policy iteration (Slides 47-50)</a:t>
          </a:r>
        </a:p>
      </dsp:txBody>
      <dsp:txXfrm>
        <a:off x="19904" y="849938"/>
        <a:ext cx="10475792" cy="367937"/>
      </dsp:txXfrm>
    </dsp:sp>
    <dsp:sp modelId="{A5D5B92C-6D6C-4772-B4F6-D61027DC2D4F}">
      <dsp:nvSpPr>
        <dsp:cNvPr id="0" name=""/>
        <dsp:cNvSpPr/>
      </dsp:nvSpPr>
      <dsp:spPr>
        <a:xfrm>
          <a:off x="0" y="1286739"/>
          <a:ext cx="10515600" cy="40774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Explain policy evaluation using flowchart or pseudo code (slide 51)</a:t>
          </a:r>
        </a:p>
      </dsp:txBody>
      <dsp:txXfrm>
        <a:off x="19904" y="1306643"/>
        <a:ext cx="10475792" cy="367937"/>
      </dsp:txXfrm>
    </dsp:sp>
    <dsp:sp modelId="{D0708EAF-26DC-4DD2-8C53-99C7005BF27E}">
      <dsp:nvSpPr>
        <dsp:cNvPr id="0" name=""/>
        <dsp:cNvSpPr/>
      </dsp:nvSpPr>
      <dsp:spPr>
        <a:xfrm>
          <a:off x="0" y="1743444"/>
          <a:ext cx="10515600" cy="40774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Explain policy improvement using flowchart or pseudo code (slide 52)</a:t>
          </a:r>
        </a:p>
      </dsp:txBody>
      <dsp:txXfrm>
        <a:off x="19904" y="1763348"/>
        <a:ext cx="10475792" cy="367937"/>
      </dsp:txXfrm>
    </dsp:sp>
    <dsp:sp modelId="{17668D65-98B4-429C-8569-2366989C16B5}">
      <dsp:nvSpPr>
        <dsp:cNvPr id="0" name=""/>
        <dsp:cNvSpPr/>
      </dsp:nvSpPr>
      <dsp:spPr>
        <a:xfrm>
          <a:off x="0" y="2200149"/>
          <a:ext cx="10515600" cy="40774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Explain policy iteration using flowchart or pseudo code (slide 53)</a:t>
          </a:r>
        </a:p>
      </dsp:txBody>
      <dsp:txXfrm>
        <a:off x="19904" y="2220053"/>
        <a:ext cx="10475792" cy="367937"/>
      </dsp:txXfrm>
    </dsp:sp>
    <dsp:sp modelId="{C4A7AC66-3A27-43D9-83C8-FF2561A54080}">
      <dsp:nvSpPr>
        <dsp:cNvPr id="0" name=""/>
        <dsp:cNvSpPr/>
      </dsp:nvSpPr>
      <dsp:spPr>
        <a:xfrm>
          <a:off x="0" y="2656854"/>
          <a:ext cx="10515600" cy="40774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Define optimum policy in grid world game</a:t>
          </a:r>
        </a:p>
      </dsp:txBody>
      <dsp:txXfrm>
        <a:off x="19904" y="2676758"/>
        <a:ext cx="10475792" cy="367937"/>
      </dsp:txXfrm>
    </dsp:sp>
    <dsp:sp modelId="{D97FB8B9-AFEF-4EB4-A257-56ABE3728F2F}">
      <dsp:nvSpPr>
        <dsp:cNvPr id="0" name=""/>
        <dsp:cNvSpPr/>
      </dsp:nvSpPr>
      <dsp:spPr>
        <a:xfrm>
          <a:off x="0" y="3113559"/>
          <a:ext cx="10515600" cy="4077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Explain procedure for optimal policy identification using value iteration using flowchart or pseudo code (slide 58)</a:t>
          </a:r>
        </a:p>
      </dsp:txBody>
      <dsp:txXfrm>
        <a:off x="19904" y="3133463"/>
        <a:ext cx="10475792"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F4D56-01BC-4F13-AE8B-E3B2C7194E41}">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31AAD-4D93-450A-975E-6EC0BBF40E89}">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FCE4CC-373F-4E3F-9B29-F85523B7B52B}">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n-US" sz="1700" b="1" i="1" kern="1200"/>
            <a:t>Additive rewards</a:t>
          </a:r>
          <a:r>
            <a:rPr lang="en-US" sz="1700" kern="1200"/>
            <a:t> mean the rewards from different moves are cumulative. </a:t>
          </a:r>
        </a:p>
      </dsp:txBody>
      <dsp:txXfrm>
        <a:off x="1432649" y="2447"/>
        <a:ext cx="5156041" cy="1240389"/>
      </dsp:txXfrm>
    </dsp:sp>
    <dsp:sp modelId="{064EBD9D-7650-4DF6-A294-7145627E8B8B}">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6B620-7724-4E07-A30A-296F09464346}">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29E19-85B8-4457-A3F7-1BF9151FF25A}">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n-US" sz="1700" kern="1200"/>
            <a:t>In our example, our final points (total rewards) are the points received from the diamond or the poison and the points received from passable squares along the way added together. </a:t>
          </a:r>
        </a:p>
      </dsp:txBody>
      <dsp:txXfrm>
        <a:off x="1432649" y="1552933"/>
        <a:ext cx="5156041" cy="1240389"/>
      </dsp:txXfrm>
    </dsp:sp>
    <dsp:sp modelId="{75C0A64B-693B-4CA3-8468-F6A0AA77E083}">
      <dsp:nvSpPr>
        <dsp:cNvPr id="0" name=""/>
        <dsp:cNvSpPr/>
      </dsp:nvSpPr>
      <dsp:spPr>
        <a:xfrm>
          <a:off x="0" y="3103420"/>
          <a:ext cx="6588691" cy="12403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9C7AE-0DD4-4985-A063-7A05C2350CED}">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CF974D-5211-4829-88EC-F851FD2ACB59}">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n-US" sz="1700" kern="1200"/>
            <a:t>Not only the reward received in the final square but also all the small rewards received along the way matter. </a:t>
          </a:r>
        </a:p>
      </dsp:txBody>
      <dsp:txXfrm>
        <a:off x="1432649" y="3103420"/>
        <a:ext cx="5156041" cy="1240389"/>
      </dsp:txXfrm>
    </dsp:sp>
    <dsp:sp modelId="{75FD9830-4C7E-48FE-A503-7D4B6A0DA337}">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73A81-1F9C-4E7C-B774-5FC6BBA2F41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4883FD-DF87-4442-8946-5203B7EB7E64}">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n-US" sz="1700" kern="1200"/>
            <a:t>In MDP, we assume we can </a:t>
          </a:r>
          <a:r>
            <a:rPr lang="en-US" sz="1700" i="1" kern="1200"/>
            <a:t>add</a:t>
          </a:r>
          <a:r>
            <a:rPr lang="en-US" sz="1700" kern="1200"/>
            <a:t> these rewards together</a:t>
          </a:r>
        </a:p>
      </dsp:txBody>
      <dsp:txXfrm>
        <a:off x="1432649" y="4653906"/>
        <a:ext cx="5156041" cy="1240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DA6A2-4638-47A1-AF2E-42B9AFB5C01E}">
      <dsp:nvSpPr>
        <dsp:cNvPr id="0" name=""/>
        <dsp:cNvSpPr/>
      </dsp:nvSpPr>
      <dsp:spPr>
        <a:xfrm>
          <a:off x="0" y="1392"/>
          <a:ext cx="6377769" cy="160984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sz="1700" b="1" i="1" kern="1200" dirty="0"/>
            <a:t>Transitional model</a:t>
          </a:r>
          <a:r>
            <a:rPr lang="en-US" sz="1700" kern="1200" dirty="0"/>
            <a:t> tells us which next state we will move into if we choose a certain action at a certain state.</a:t>
          </a:r>
          <a:r>
            <a:rPr lang="en-US" sz="1700" kern="1200" dirty="0">
              <a:latin typeface="Calibri Light" panose="020F0302020204030204"/>
            </a:rPr>
            <a:t> </a:t>
          </a:r>
          <a:endParaRPr lang="en-US" sz="1700" kern="1200" dirty="0"/>
        </a:p>
      </dsp:txBody>
      <dsp:txXfrm>
        <a:off x="78586" y="79978"/>
        <a:ext cx="6220597" cy="1452674"/>
      </dsp:txXfrm>
    </dsp:sp>
    <dsp:sp modelId="{813BC74D-74A6-4B3F-88D3-55FFA222D22A}">
      <dsp:nvSpPr>
        <dsp:cNvPr id="0" name=""/>
        <dsp:cNvSpPr/>
      </dsp:nvSpPr>
      <dsp:spPr>
        <a:xfrm>
          <a:off x="0" y="1660199"/>
          <a:ext cx="6377769" cy="160984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This is usually represented as </a:t>
          </a:r>
          <a:r>
            <a:rPr lang="en-US" sz="1700" i="1" kern="1200" dirty="0"/>
            <a:t>P</a:t>
          </a:r>
          <a:r>
            <a:rPr lang="en-US" sz="1700" kern="1200" dirty="0"/>
            <a:t>. If we are at a state </a:t>
          </a:r>
          <a:r>
            <a:rPr lang="en-US" sz="1700" i="1" kern="1200" dirty="0"/>
            <a:t>s</a:t>
          </a:r>
          <a:r>
            <a:rPr lang="en-US" sz="1700" kern="1200" dirty="0"/>
            <a:t> and we choose an action </a:t>
          </a:r>
          <a:r>
            <a:rPr lang="en-US" sz="1700" i="1" kern="1200" dirty="0"/>
            <a:t>a</a:t>
          </a:r>
          <a:r>
            <a:rPr lang="en-US" sz="1700" kern="1200" dirty="0"/>
            <a:t>, then the probability of </a:t>
          </a:r>
          <a:r>
            <a:rPr lang="en-US" sz="1700" i="1" kern="1200" dirty="0"/>
            <a:t>s′ </a:t>
          </a:r>
          <a:r>
            <a:rPr lang="en-US" sz="1700" kern="1200" dirty="0"/>
            <a:t>being the next state is</a:t>
          </a:r>
          <a:r>
            <a:rPr lang="en-US" sz="1700" i="1" kern="1200" dirty="0"/>
            <a:t> P</a:t>
          </a:r>
          <a:r>
            <a:rPr lang="en-US" sz="1700" kern="1200" dirty="0"/>
            <a:t>(</a:t>
          </a:r>
          <a:r>
            <a:rPr lang="en-US" sz="1700" i="1" kern="1200" dirty="0"/>
            <a:t>s′</a:t>
          </a:r>
          <a:r>
            <a:rPr lang="en-US" sz="1700" kern="1200" dirty="0"/>
            <a:t>| </a:t>
          </a:r>
          <a:r>
            <a:rPr lang="en-US" sz="1700" i="1" kern="1200" dirty="0"/>
            <a:t>s</a:t>
          </a:r>
          <a:r>
            <a:rPr lang="en-US" sz="1700" kern="1200" dirty="0"/>
            <a:t>, </a:t>
          </a:r>
          <a:r>
            <a:rPr lang="en-US" sz="1700" i="1" kern="1200" dirty="0"/>
            <a:t>a</a:t>
          </a:r>
          <a:r>
            <a:rPr lang="en-US" sz="1700" kern="1200" dirty="0"/>
            <a:t>).</a:t>
          </a:r>
        </a:p>
      </dsp:txBody>
      <dsp:txXfrm>
        <a:off x="78586" y="1738785"/>
        <a:ext cx="6220597" cy="1452674"/>
      </dsp:txXfrm>
    </dsp:sp>
    <dsp:sp modelId="{294D3D16-882E-4CBA-BB5A-CE7B8AD58008}">
      <dsp:nvSpPr>
        <dsp:cNvPr id="0" name=""/>
        <dsp:cNvSpPr/>
      </dsp:nvSpPr>
      <dsp:spPr>
        <a:xfrm>
          <a:off x="0" y="3319006"/>
          <a:ext cx="6377769" cy="160984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sz="1700" kern="1200" dirty="0"/>
            <a:t>Now for every pair of state </a:t>
          </a:r>
          <a:r>
            <a:rPr lang="en-US" sz="1700" i="1" kern="1200" dirty="0"/>
            <a:t>s</a:t>
          </a:r>
          <a:r>
            <a:rPr lang="en-US" sz="1700" kern="1200" dirty="0"/>
            <a:t> and action </a:t>
          </a:r>
          <a:r>
            <a:rPr lang="en-US" sz="1700" i="1" kern="1200" dirty="0"/>
            <a:t>a</a:t>
          </a:r>
          <a:r>
            <a:rPr lang="en-US" sz="1700" kern="1200" dirty="0"/>
            <a:t>, we can write out the probability of arriving at each new state like this. Combining all these together, we get the transition model </a:t>
          </a:r>
          <a:r>
            <a:rPr lang="en-US" sz="1700" i="1" kern="1200" dirty="0"/>
            <a:t>P</a:t>
          </a:r>
          <a:r>
            <a:rPr lang="en-US" sz="1700" kern="1200" dirty="0"/>
            <a:t>. We have 12 possible states and 4 possible actions. Therefore, the dimension of our transitional model </a:t>
          </a:r>
          <a:r>
            <a:rPr lang="en-US" sz="1700" i="1" kern="1200" dirty="0"/>
            <a:t>P</a:t>
          </a:r>
          <a:r>
            <a:rPr lang="en-US" sz="1700" kern="1200" dirty="0"/>
            <a:t> is 12×4×12, with a total of 576 probability values.</a:t>
          </a:r>
          <a:endParaRPr lang="en-US" sz="1700" kern="1200" dirty="0">
            <a:latin typeface="Calibri Light" panose="020F0302020204030204"/>
          </a:endParaRPr>
        </a:p>
      </dsp:txBody>
      <dsp:txXfrm>
        <a:off x="78586" y="3397592"/>
        <a:ext cx="6220597" cy="1452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98EF1-8C2C-4A86-818F-315AA432A41F}">
      <dsp:nvSpPr>
        <dsp:cNvPr id="0" name=""/>
        <dsp:cNvSpPr/>
      </dsp:nvSpPr>
      <dsp:spPr>
        <a:xfrm>
          <a:off x="0" y="410968"/>
          <a:ext cx="7559504" cy="1759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1" kern="1200"/>
            <a:t>Fully observable</a:t>
          </a:r>
          <a:r>
            <a:rPr lang="en-US" sz="3200" kern="1200"/>
            <a:t> means our agent somehow knows what the world looks like and where itself currently is in that world.</a:t>
          </a:r>
        </a:p>
      </dsp:txBody>
      <dsp:txXfrm>
        <a:off x="85900" y="496868"/>
        <a:ext cx="7387704" cy="1587880"/>
      </dsp:txXfrm>
    </dsp:sp>
    <dsp:sp modelId="{A115F569-F7C1-4043-BF21-CD34F4EF7B58}">
      <dsp:nvSpPr>
        <dsp:cNvPr id="0" name=""/>
        <dsp:cNvSpPr/>
      </dsp:nvSpPr>
      <dsp:spPr>
        <a:xfrm>
          <a:off x="0" y="2262808"/>
          <a:ext cx="7559504" cy="17596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It has access to all the knowledge needed to find the optimal decision during each move. </a:t>
          </a:r>
        </a:p>
      </dsp:txBody>
      <dsp:txXfrm>
        <a:off x="85900" y="2348708"/>
        <a:ext cx="7387704" cy="1587880"/>
      </dsp:txXfrm>
    </dsp:sp>
    <dsp:sp modelId="{AAD67F9C-EF0B-46DD-A396-364E23C405C1}">
      <dsp:nvSpPr>
        <dsp:cNvPr id="0" name=""/>
        <dsp:cNvSpPr/>
      </dsp:nvSpPr>
      <dsp:spPr>
        <a:xfrm>
          <a:off x="0" y="4114648"/>
          <a:ext cx="7559504" cy="17596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knowledge here refers to our reward function </a:t>
          </a:r>
          <a:r>
            <a:rPr lang="en-US" sz="3200" i="1" kern="1200"/>
            <a:t>R</a:t>
          </a:r>
          <a:r>
            <a:rPr lang="en-US" sz="3200" kern="1200"/>
            <a:t>(</a:t>
          </a:r>
          <a:r>
            <a:rPr lang="en-US" sz="3200" i="1" kern="1200"/>
            <a:t>s</a:t>
          </a:r>
          <a:r>
            <a:rPr lang="en-US" sz="3200" kern="1200"/>
            <a:t>) and transitional model </a:t>
          </a:r>
          <a:r>
            <a:rPr lang="en-US" sz="3200" i="1" kern="1200"/>
            <a:t>P</a:t>
          </a:r>
          <a:r>
            <a:rPr lang="en-US" sz="3200" kern="1200"/>
            <a:t>(</a:t>
          </a:r>
          <a:r>
            <a:rPr lang="en-US" sz="3200" i="1" kern="1200"/>
            <a:t>s′</a:t>
          </a:r>
          <a:r>
            <a:rPr lang="en-US" sz="3200" kern="1200"/>
            <a:t>| </a:t>
          </a:r>
          <a:r>
            <a:rPr lang="en-US" sz="3200" i="1" kern="1200"/>
            <a:t>s</a:t>
          </a:r>
          <a:r>
            <a:rPr lang="en-US" sz="3200" kern="1200"/>
            <a:t>, </a:t>
          </a:r>
          <a:r>
            <a:rPr lang="en-US" sz="3200" i="1" kern="1200"/>
            <a:t>a</a:t>
          </a:r>
          <a:r>
            <a:rPr lang="en-US" sz="3200" kern="1200"/>
            <a:t>).</a:t>
          </a:r>
        </a:p>
      </dsp:txBody>
      <dsp:txXfrm>
        <a:off x="85900" y="4200548"/>
        <a:ext cx="7387704" cy="1587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59533-2EBC-43AB-AEDE-10DAAE5301C2}">
      <dsp:nvSpPr>
        <dsp:cNvPr id="0" name=""/>
        <dsp:cNvSpPr/>
      </dsp:nvSpPr>
      <dsp:spPr>
        <a:xfrm>
          <a:off x="0" y="285148"/>
          <a:ext cx="7559504" cy="1374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Looking back at our three random policies, we can say that #3 seems to be the best one. Is there another one that is even better? If so, how do we find it?</a:t>
          </a:r>
        </a:p>
      </dsp:txBody>
      <dsp:txXfrm>
        <a:off x="67110" y="352258"/>
        <a:ext cx="7425284" cy="1240530"/>
      </dsp:txXfrm>
    </dsp:sp>
    <dsp:sp modelId="{04D5A451-1FE4-4111-8561-837461707780}">
      <dsp:nvSpPr>
        <dsp:cNvPr id="0" name=""/>
        <dsp:cNvSpPr/>
      </dsp:nvSpPr>
      <dsp:spPr>
        <a:xfrm>
          <a:off x="0" y="1731898"/>
          <a:ext cx="7559504" cy="137475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our example, we have 9 states needing an assigned action and we have 4 possible actions for each state. That is a total of 4⁹ policies.</a:t>
          </a:r>
        </a:p>
      </dsp:txBody>
      <dsp:txXfrm>
        <a:off x="67110" y="1799008"/>
        <a:ext cx="7425284" cy="1240530"/>
      </dsp:txXfrm>
    </dsp:sp>
    <dsp:sp modelId="{43B863B1-2503-4409-A4C6-AD0AC8D1A2E7}">
      <dsp:nvSpPr>
        <dsp:cNvPr id="0" name=""/>
        <dsp:cNvSpPr/>
      </dsp:nvSpPr>
      <dsp:spPr>
        <a:xfrm>
          <a:off x="0" y="3178648"/>
          <a:ext cx="7559504" cy="137475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One which have higher expected total reward than the others. Such policy is therefore an optimum policy π*. Obviously, this is not practical at all</a:t>
          </a:r>
        </a:p>
      </dsp:txBody>
      <dsp:txXfrm>
        <a:off x="67110" y="3245758"/>
        <a:ext cx="7425284" cy="1240530"/>
      </dsp:txXfrm>
    </dsp:sp>
    <dsp:sp modelId="{4757B35C-17BF-4DF5-BBF6-1282A4C5F089}">
      <dsp:nvSpPr>
        <dsp:cNvPr id="0" name=""/>
        <dsp:cNvSpPr/>
      </dsp:nvSpPr>
      <dsp:spPr>
        <a:xfrm>
          <a:off x="0" y="4625398"/>
          <a:ext cx="7559504" cy="13747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practice, we have two methods: </a:t>
          </a:r>
          <a:r>
            <a:rPr lang="en-US" sz="2500" i="1" kern="1200"/>
            <a:t>policy iteration</a:t>
          </a:r>
          <a:r>
            <a:rPr lang="en-US" sz="2500" kern="1200"/>
            <a:t> and </a:t>
          </a:r>
          <a:r>
            <a:rPr lang="en-US" sz="2500" i="1" kern="1200"/>
            <a:t>value iteration</a:t>
          </a:r>
          <a:r>
            <a:rPr lang="en-US" sz="2500" kern="1200"/>
            <a:t>.</a:t>
          </a:r>
        </a:p>
      </dsp:txBody>
      <dsp:txXfrm>
        <a:off x="67110" y="4692508"/>
        <a:ext cx="7425284" cy="1240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7AD51-58B8-4486-AD20-79FE67C50B7A}">
      <dsp:nvSpPr>
        <dsp:cNvPr id="0" name=""/>
        <dsp:cNvSpPr/>
      </dsp:nvSpPr>
      <dsp:spPr>
        <a:xfrm>
          <a:off x="0" y="78669"/>
          <a:ext cx="10515600"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Finding utility of states is not this easy since different actions lead to different states.</a:t>
          </a:r>
          <a:r>
            <a:rPr lang="en-US" sz="2500" kern="1200" dirty="0">
              <a:latin typeface="Calibri Light" panose="020F0302020204030204"/>
            </a:rPr>
            <a:t> </a:t>
          </a:r>
          <a:endParaRPr lang="en-US" sz="2500" kern="1200" dirty="0"/>
        </a:p>
      </dsp:txBody>
      <dsp:txXfrm>
        <a:off x="48547" y="127216"/>
        <a:ext cx="10418506" cy="897406"/>
      </dsp:txXfrm>
    </dsp:sp>
    <dsp:sp modelId="{52E48496-72B2-49AA-AF42-5A7EB1B669B8}">
      <dsp:nvSpPr>
        <dsp:cNvPr id="0" name=""/>
        <dsp:cNvSpPr/>
      </dsp:nvSpPr>
      <dsp:spPr>
        <a:xfrm>
          <a:off x="0" y="1145169"/>
          <a:ext cx="10515600" cy="9945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For instance, we may move along the path [9, 10, 11, 7] or [9, 10, 6, 2, 3] or even [9, 10, 6, 2, 1, 0, 4…] after </a:t>
          </a:r>
          <a:r>
            <a:rPr lang="en-US" sz="2500" i="1" kern="1200" dirty="0"/>
            <a:t>s</a:t>
          </a:r>
          <a:r>
            <a:rPr lang="en-US" sz="2500" kern="1200" dirty="0"/>
            <a:t> = 9.</a:t>
          </a:r>
          <a:r>
            <a:rPr lang="en-US" sz="2500" kern="1200" dirty="0">
              <a:latin typeface="Calibri Light" panose="020F0302020204030204"/>
            </a:rPr>
            <a:t> </a:t>
          </a:r>
          <a:endParaRPr lang="en-US" sz="2500" kern="1200" dirty="0"/>
        </a:p>
      </dsp:txBody>
      <dsp:txXfrm>
        <a:off x="48547" y="1193716"/>
        <a:ext cx="10418506" cy="897406"/>
      </dsp:txXfrm>
    </dsp:sp>
    <dsp:sp modelId="{F243125B-153F-48B4-BCC0-B34B2E3C5A27}">
      <dsp:nvSpPr>
        <dsp:cNvPr id="0" name=""/>
        <dsp:cNvSpPr/>
      </dsp:nvSpPr>
      <dsp:spPr>
        <a:xfrm>
          <a:off x="0" y="2211669"/>
          <a:ext cx="10515600" cy="9945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To calculate the utility of </a:t>
          </a:r>
          <a:r>
            <a:rPr lang="en-US" sz="2500" i="1" kern="1200" dirty="0"/>
            <a:t>s</a:t>
          </a:r>
          <a:r>
            <a:rPr lang="en-US" sz="2500" kern="1200" dirty="0"/>
            <a:t> = 9, among all these possible paths, which one should we use?</a:t>
          </a:r>
        </a:p>
      </dsp:txBody>
      <dsp:txXfrm>
        <a:off x="48547" y="2260216"/>
        <a:ext cx="10418506" cy="897406"/>
      </dsp:txXfrm>
    </dsp:sp>
    <dsp:sp modelId="{99742FC3-E18C-4496-8700-81F45E01551B}">
      <dsp:nvSpPr>
        <dsp:cNvPr id="0" name=""/>
        <dsp:cNvSpPr/>
      </dsp:nvSpPr>
      <dsp:spPr>
        <a:xfrm>
          <a:off x="0" y="3278169"/>
          <a:ext cx="10515600" cy="99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Under these assumptions, for any state, the utility value is the summary of the reward of itself and all the future states </a:t>
          </a:r>
          <a:r>
            <a:rPr lang="en-US" sz="2500" kern="1200" dirty="0">
              <a:latin typeface="Calibri Light" panose="020F0302020204030204"/>
            </a:rPr>
            <a:t>for the</a:t>
          </a:r>
          <a:r>
            <a:rPr lang="en-US" sz="2500" kern="1200" dirty="0"/>
            <a:t> </a:t>
          </a:r>
          <a:r>
            <a:rPr lang="en-US" sz="2500" kern="1200" dirty="0">
              <a:latin typeface="Calibri Light" panose="020F0302020204030204"/>
            </a:rPr>
            <a:t>given policy</a:t>
          </a:r>
          <a:r>
            <a:rPr lang="en-US" sz="2500" kern="1200" dirty="0"/>
            <a:t>.</a:t>
          </a:r>
        </a:p>
      </dsp:txBody>
      <dsp:txXfrm>
        <a:off x="48547" y="3326716"/>
        <a:ext cx="10418506" cy="8974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2B9C7-1893-415B-ABE1-683472FDBE3C}">
      <dsp:nvSpPr>
        <dsp:cNvPr id="0" name=""/>
        <dsp:cNvSpPr/>
      </dsp:nvSpPr>
      <dsp:spPr>
        <a:xfrm>
          <a:off x="0" y="69508"/>
          <a:ext cx="7559504" cy="1979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 do get a policy better than our initial one, but it is not necessarily the best one.</a:t>
          </a:r>
        </a:p>
      </dsp:txBody>
      <dsp:txXfrm>
        <a:off x="96638" y="166146"/>
        <a:ext cx="7366228" cy="1786364"/>
      </dsp:txXfrm>
    </dsp:sp>
    <dsp:sp modelId="{6A264070-09FB-408B-B371-3ED0AD880648}">
      <dsp:nvSpPr>
        <dsp:cNvPr id="0" name=""/>
        <dsp:cNvSpPr/>
      </dsp:nvSpPr>
      <dsp:spPr>
        <a:xfrm>
          <a:off x="0" y="2152828"/>
          <a:ext cx="7559504" cy="19796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What we need is to repeat this whole process of policy evaluation and then policy improvement again and again.</a:t>
          </a:r>
        </a:p>
      </dsp:txBody>
      <dsp:txXfrm>
        <a:off x="96638" y="2249466"/>
        <a:ext cx="7366228" cy="1786364"/>
      </dsp:txXfrm>
    </dsp:sp>
    <dsp:sp modelId="{CE61A4E1-7AED-4006-951E-6F1F117DED34}">
      <dsp:nvSpPr>
        <dsp:cNvPr id="0" name=""/>
        <dsp:cNvSpPr/>
      </dsp:nvSpPr>
      <dsp:spPr>
        <a:xfrm>
          <a:off x="0" y="4236148"/>
          <a:ext cx="7559504" cy="19796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When we perform policy evaluation again, we do not need to initialize the utility to all zero.</a:t>
          </a:r>
        </a:p>
      </dsp:txBody>
      <dsp:txXfrm>
        <a:off x="96638" y="4332786"/>
        <a:ext cx="7366228" cy="17863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1AD96-1306-4DB0-8EE4-7E2AA232BE57}">
      <dsp:nvSpPr>
        <dsp:cNvPr id="0" name=""/>
        <dsp:cNvSpPr/>
      </dsp:nvSpPr>
      <dsp:spPr>
        <a:xfrm>
          <a:off x="0" y="496333"/>
          <a:ext cx="7559504" cy="17046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What policy evaluation does is to update the utility values while keeping policy constant (from π[</a:t>
          </a:r>
          <a:r>
            <a:rPr lang="en-US" sz="3100" i="1" kern="1200"/>
            <a:t>i</a:t>
          </a:r>
          <a:r>
            <a:rPr lang="en-US" sz="3100" kern="1200"/>
            <a:t>], </a:t>
          </a:r>
          <a:r>
            <a:rPr lang="en-US" sz="3100" i="1" kern="1200"/>
            <a:t>V</a:t>
          </a:r>
          <a:r>
            <a:rPr lang="en-US" sz="3100" kern="1200"/>
            <a:t>[</a:t>
          </a:r>
          <a:r>
            <a:rPr lang="en-US" sz="3100" i="1" kern="1200"/>
            <a:t>i </a:t>
          </a:r>
          <a:r>
            <a:rPr lang="en-US" sz="3100" kern="1200"/>
            <a:t>-1] to π[</a:t>
          </a:r>
          <a:r>
            <a:rPr lang="en-US" sz="3100" i="1" kern="1200"/>
            <a:t>i</a:t>
          </a:r>
          <a:r>
            <a:rPr lang="en-US" sz="3100" kern="1200"/>
            <a:t>], </a:t>
          </a:r>
          <a:r>
            <a:rPr lang="en-US" sz="3100" i="1" kern="1200"/>
            <a:t>V</a:t>
          </a:r>
          <a:r>
            <a:rPr lang="en-US" sz="3100" kern="1200"/>
            <a:t>[</a:t>
          </a:r>
          <a:r>
            <a:rPr lang="en-US" sz="3100" i="1" kern="1200"/>
            <a:t>i</a:t>
          </a:r>
          <a:r>
            <a:rPr lang="en-US" sz="3100" kern="1200"/>
            <a:t>]).</a:t>
          </a:r>
        </a:p>
      </dsp:txBody>
      <dsp:txXfrm>
        <a:off x="83216" y="579549"/>
        <a:ext cx="7393072" cy="1538258"/>
      </dsp:txXfrm>
    </dsp:sp>
    <dsp:sp modelId="{4E02E383-55C6-4758-B58A-588E0C8D2DCD}">
      <dsp:nvSpPr>
        <dsp:cNvPr id="0" name=""/>
        <dsp:cNvSpPr/>
      </dsp:nvSpPr>
      <dsp:spPr>
        <a:xfrm>
          <a:off x="0" y="2290303"/>
          <a:ext cx="7559504" cy="170469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What policy improvement does is to update the policy while keeping the utility values constant (from π[</a:t>
          </a:r>
          <a:r>
            <a:rPr lang="en-US" sz="3100" i="1" kern="1200"/>
            <a:t>i</a:t>
          </a:r>
          <a:r>
            <a:rPr lang="en-US" sz="3100" kern="1200"/>
            <a:t>], </a:t>
          </a:r>
          <a:r>
            <a:rPr lang="en-US" sz="3100" i="1" kern="1200"/>
            <a:t>V</a:t>
          </a:r>
          <a:r>
            <a:rPr lang="en-US" sz="3100" kern="1200"/>
            <a:t>[</a:t>
          </a:r>
          <a:r>
            <a:rPr lang="en-US" sz="3100" i="1" kern="1200"/>
            <a:t>i</a:t>
          </a:r>
          <a:r>
            <a:rPr lang="en-US" sz="3100" kern="1200"/>
            <a:t>] to π[</a:t>
          </a:r>
          <a:r>
            <a:rPr lang="en-US" sz="3100" i="1" kern="1200"/>
            <a:t>i + </a:t>
          </a:r>
          <a:r>
            <a:rPr lang="en-US" sz="3100" kern="1200"/>
            <a:t>1], </a:t>
          </a:r>
          <a:r>
            <a:rPr lang="en-US" sz="3100" i="1" kern="1200"/>
            <a:t>V</a:t>
          </a:r>
          <a:r>
            <a:rPr lang="en-US" sz="3100" kern="1200"/>
            <a:t>[</a:t>
          </a:r>
          <a:r>
            <a:rPr lang="en-US" sz="3100" i="1" kern="1200"/>
            <a:t>i</a:t>
          </a:r>
          <a:r>
            <a:rPr lang="en-US" sz="3100" kern="1200"/>
            <a:t>]).</a:t>
          </a:r>
        </a:p>
      </dsp:txBody>
      <dsp:txXfrm>
        <a:off x="83216" y="2373519"/>
        <a:ext cx="7393072" cy="1538258"/>
      </dsp:txXfrm>
    </dsp:sp>
    <dsp:sp modelId="{9D59A071-C084-484B-A5DA-23F36BB9BE7D}">
      <dsp:nvSpPr>
        <dsp:cNvPr id="0" name=""/>
        <dsp:cNvSpPr/>
      </dsp:nvSpPr>
      <dsp:spPr>
        <a:xfrm>
          <a:off x="0" y="4084273"/>
          <a:ext cx="7559504" cy="17046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When π[</a:t>
          </a:r>
          <a:r>
            <a:rPr lang="en-US" sz="3100" i="1" kern="1200"/>
            <a:t>i</a:t>
          </a:r>
          <a:r>
            <a:rPr lang="en-US" sz="3100" kern="1200"/>
            <a:t>] is the same as π[</a:t>
          </a:r>
          <a:r>
            <a:rPr lang="en-US" sz="3100" i="1" kern="1200"/>
            <a:t>i + </a:t>
          </a:r>
          <a:r>
            <a:rPr lang="en-US" sz="3100" kern="1200"/>
            <a:t>1], there is no need to continue and we call that convergence. </a:t>
          </a:r>
        </a:p>
      </dsp:txBody>
      <dsp:txXfrm>
        <a:off x="83216" y="4167489"/>
        <a:ext cx="7393072" cy="15382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A2407-E6D2-4638-A399-4737D47FAF37}">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Larger γ requires more sweeps and thus requires more computational time.</a:t>
          </a:r>
        </a:p>
      </dsp:txBody>
      <dsp:txXfrm>
        <a:off x="38234" y="38234"/>
        <a:ext cx="7529629" cy="1228933"/>
      </dsp:txXfrm>
    </dsp:sp>
    <dsp:sp modelId="{7DC50631-E890-47C0-B27B-39D1E3B7D98B}">
      <dsp:nvSpPr>
        <dsp:cNvPr id="0" name=""/>
        <dsp:cNvSpPr/>
      </dsp:nvSpPr>
      <dsp:spPr>
        <a:xfrm>
          <a:off x="788669" y="1522968"/>
          <a:ext cx="8938260" cy="130540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Larger γ works better in this problem and tends to work better in many problems.</a:t>
          </a:r>
        </a:p>
      </dsp:txBody>
      <dsp:txXfrm>
        <a:off x="826903" y="1561202"/>
        <a:ext cx="7224611" cy="1228933"/>
      </dsp:txXfrm>
    </dsp:sp>
    <dsp:sp modelId="{82C6AB2B-DE0A-4E88-8324-0B4B2A3B42BC}">
      <dsp:nvSpPr>
        <dsp:cNvPr id="0" name=""/>
        <dsp:cNvSpPr/>
      </dsp:nvSpPr>
      <dsp:spPr>
        <a:xfrm>
          <a:off x="1577339" y="3045936"/>
          <a:ext cx="8938260" cy="130540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However, this does not mean that it works better in every problem.</a:t>
          </a:r>
        </a:p>
      </dsp:txBody>
      <dsp:txXfrm>
        <a:off x="1615573" y="3084170"/>
        <a:ext cx="7224611" cy="1228933"/>
      </dsp:txXfrm>
    </dsp:sp>
    <dsp:sp modelId="{E07032BC-D8F1-4AC2-8644-F0E738CD01C9}">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87D8AFEC-B777-4B4F-9486-579C4397E934}">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edium.com/@ngao7/markov-decision-process-basics-3da5144d3348#c25d" TargetMode="External"/><Relationship Id="rId2" Type="http://schemas.openxmlformats.org/officeDocument/2006/relationships/hyperlink" Target="https://medium.com/@ngao7/markov-decision-process-policy-iteration-42d35ee87c82" TargetMode="Externa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hyperlink" Target="https://medium.com/@ngao7/markov-decision-process-value-iteration-2d161d50a6f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erson wearing a suit and tie&#10;&#10;Description automatically generated">
            <a:extLst>
              <a:ext uri="{FF2B5EF4-FFF2-40B4-BE49-F238E27FC236}">
                <a16:creationId xmlns:a16="http://schemas.microsoft.com/office/drawing/2014/main" id="{34AC2597-6813-0E3F-31F9-128297570692}"/>
              </a:ext>
            </a:extLst>
          </p:cNvPr>
          <p:cNvPicPr>
            <a:picLocks noChangeAspect="1"/>
          </p:cNvPicPr>
          <p:nvPr/>
        </p:nvPicPr>
        <p:blipFill>
          <a:blip r:embed="rId2"/>
          <a:stretch>
            <a:fillRect/>
          </a:stretch>
        </p:blipFill>
        <p:spPr>
          <a:xfrm>
            <a:off x="7949045" y="1320408"/>
            <a:ext cx="3789988" cy="4094124"/>
          </a:xfrm>
          <a:prstGeom prst="rect">
            <a:avLst/>
          </a:prstGeom>
        </p:spPr>
      </p:pic>
      <p:sp>
        <p:nvSpPr>
          <p:cNvPr id="32" name="Freeform: Shape 24">
            <a:extLst>
              <a:ext uri="{FF2B5EF4-FFF2-40B4-BE49-F238E27FC236}">
                <a16:creationId xmlns:a16="http://schemas.microsoft.com/office/drawing/2014/main" id="{AB8B8498-A488-40AF-99EB-F622ED9AD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26">
            <a:extLst>
              <a:ext uri="{FF2B5EF4-FFF2-40B4-BE49-F238E27FC236}">
                <a16:creationId xmlns:a16="http://schemas.microsoft.com/office/drawing/2014/main" id="{2F033D07-FE42-4E5C-A00A-FFE1D42C0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04672" y="877824"/>
            <a:ext cx="5294376" cy="3072384"/>
          </a:xfrm>
        </p:spPr>
        <p:txBody>
          <a:bodyPr anchor="b">
            <a:normAutofit/>
          </a:bodyPr>
          <a:lstStyle/>
          <a:p>
            <a:pPr algn="l"/>
            <a:r>
              <a:rPr lang="en-US" sz="5400">
                <a:cs typeface="Calibri Light"/>
              </a:rPr>
              <a:t>Markov Decision Process</a:t>
            </a:r>
            <a:endParaRPr lang="en-US" sz="5400"/>
          </a:p>
        </p:txBody>
      </p:sp>
      <p:sp>
        <p:nvSpPr>
          <p:cNvPr id="3" name="Subtitle 2"/>
          <p:cNvSpPr>
            <a:spLocks noGrp="1"/>
          </p:cNvSpPr>
          <p:nvPr>
            <p:ph type="subTitle" idx="1"/>
          </p:nvPr>
        </p:nvSpPr>
        <p:spPr>
          <a:xfrm>
            <a:off x="804672" y="4096512"/>
            <a:ext cx="4167376" cy="1155525"/>
          </a:xfrm>
        </p:spPr>
        <p:txBody>
          <a:bodyPr vert="horz" lIns="91440" tIns="45720" rIns="91440" bIns="45720" rtlCol="0" anchor="t">
            <a:normAutofit/>
          </a:bodyPr>
          <a:lstStyle/>
          <a:p>
            <a:pPr algn="l"/>
            <a:r>
              <a:rPr lang="en-US" sz="2000">
                <a:cs typeface="Calibri"/>
              </a:rPr>
              <a:t>Dr. Venkataramana Veeramsetty</a:t>
            </a:r>
            <a:endParaRPr lang="en-US" sz="200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descr="Table&#10;&#10;Description automatically generated">
            <a:extLst>
              <a:ext uri="{FF2B5EF4-FFF2-40B4-BE49-F238E27FC236}">
                <a16:creationId xmlns:a16="http://schemas.microsoft.com/office/drawing/2014/main" id="{8048CE21-F052-9FD5-1FA1-B01D3A9E6189}"/>
              </a:ext>
            </a:extLst>
          </p:cNvPr>
          <p:cNvPicPr>
            <a:picLocks noChangeAspect="1"/>
          </p:cNvPicPr>
          <p:nvPr/>
        </p:nvPicPr>
        <p:blipFill rotWithShape="1">
          <a:blip r:embed="rId2">
            <a:alphaModFix amt="50000"/>
          </a:blip>
          <a:srcRect t="10341" b="13128"/>
          <a:stretch/>
        </p:blipFill>
        <p:spPr>
          <a:xfrm>
            <a:off x="20" y="1"/>
            <a:ext cx="12191980" cy="6857999"/>
          </a:xfrm>
          <a:prstGeom prst="rect">
            <a:avLst/>
          </a:prstGeom>
        </p:spPr>
      </p:pic>
      <p:sp>
        <p:nvSpPr>
          <p:cNvPr id="2" name="Title 1">
            <a:extLst>
              <a:ext uri="{FF2B5EF4-FFF2-40B4-BE49-F238E27FC236}">
                <a16:creationId xmlns:a16="http://schemas.microsoft.com/office/drawing/2014/main" id="{34817E40-D402-F2B5-BD28-DA447ABA1AA9}"/>
              </a:ext>
            </a:extLst>
          </p:cNvPr>
          <p:cNvSpPr>
            <a:spLocks noGrp="1"/>
          </p:cNvSpPr>
          <p:nvPr>
            <p:ph type="title"/>
          </p:nvPr>
        </p:nvSpPr>
        <p:spPr>
          <a:xfrm>
            <a:off x="838200" y="963877"/>
            <a:ext cx="3494362" cy="4930246"/>
          </a:xfrm>
        </p:spPr>
        <p:txBody>
          <a:bodyPr>
            <a:normAutofit/>
          </a:bodyPr>
          <a:lstStyle/>
          <a:p>
            <a:pPr algn="r"/>
            <a:r>
              <a:rPr lang="en-US" b="1" i="1">
                <a:solidFill>
                  <a:schemeClr val="bg1"/>
                </a:solidFill>
                <a:latin typeface="Calibri"/>
                <a:cs typeface="Calibri"/>
              </a:rPr>
              <a:t>Transitional model</a:t>
            </a:r>
            <a:endParaRPr lang="en-US">
              <a:solidFill>
                <a:schemeClr val="bg1"/>
              </a:solidFill>
            </a:endParaRPr>
          </a:p>
        </p:txBody>
      </p:sp>
      <p:sp>
        <p:nvSpPr>
          <p:cNvPr id="52"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21DCF69-215D-E6D6-64B7-6AB2410AE201}"/>
              </a:ext>
            </a:extLst>
          </p:cNvPr>
          <p:cNvGraphicFramePr>
            <a:graphicFrameLocks noGrp="1"/>
          </p:cNvGraphicFramePr>
          <p:nvPr>
            <p:ph idx="1"/>
            <p:extLst>
              <p:ext uri="{D42A27DB-BD31-4B8C-83A1-F6EECF244321}">
                <p14:modId xmlns:p14="http://schemas.microsoft.com/office/powerpoint/2010/main" val="3669149946"/>
              </p:ext>
            </p:extLst>
          </p:nvPr>
        </p:nvGraphicFramePr>
        <p:xfrm>
          <a:off x="4976031" y="963877"/>
          <a:ext cx="6377769" cy="4930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850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17EA6B9-74B9-6F35-AFEE-AB9D280E1588}"/>
              </a:ext>
            </a:extLst>
          </p:cNvPr>
          <p:cNvSpPr>
            <a:spLocks noGrp="1"/>
          </p:cNvSpPr>
          <p:nvPr>
            <p:ph type="title"/>
          </p:nvPr>
        </p:nvSpPr>
        <p:spPr>
          <a:xfrm rot="16200000">
            <a:off x="-1325880" y="1947672"/>
            <a:ext cx="5961888" cy="2788920"/>
          </a:xfrm>
        </p:spPr>
        <p:txBody>
          <a:bodyPr anchor="ctr">
            <a:normAutofit/>
          </a:bodyPr>
          <a:lstStyle/>
          <a:p>
            <a:r>
              <a:rPr lang="en-US" sz="4800" b="1" i="1">
                <a:solidFill>
                  <a:schemeClr val="bg1"/>
                </a:solidFill>
                <a:ea typeface="+mj-lt"/>
                <a:cs typeface="+mj-lt"/>
              </a:rPr>
              <a:t>Fully observable</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E248515-BDBC-7101-46AF-4EE126DB3747}"/>
              </a:ext>
            </a:extLst>
          </p:cNvPr>
          <p:cNvGraphicFramePr>
            <a:graphicFrameLocks noGrp="1"/>
          </p:cNvGraphicFramePr>
          <p:nvPr>
            <p:ph idx="1"/>
            <p:extLst>
              <p:ext uri="{D42A27DB-BD31-4B8C-83A1-F6EECF244321}">
                <p14:modId xmlns:p14="http://schemas.microsoft.com/office/powerpoint/2010/main" val="402478588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3008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802A21-D3DA-C2B1-F081-78A5804ED038}"/>
              </a:ext>
            </a:extLst>
          </p:cNvPr>
          <p:cNvSpPr>
            <a:spLocks noGrp="1"/>
          </p:cNvSpPr>
          <p:nvPr>
            <p:ph type="title"/>
          </p:nvPr>
        </p:nvSpPr>
        <p:spPr>
          <a:xfrm>
            <a:off x="1047280" y="759805"/>
            <a:ext cx="10306520" cy="1325563"/>
          </a:xfrm>
        </p:spPr>
        <p:txBody>
          <a:bodyPr>
            <a:normAutofit/>
          </a:bodyPr>
          <a:lstStyle/>
          <a:p>
            <a:r>
              <a:rPr lang="en-US" sz="4000" b="1" i="1">
                <a:solidFill>
                  <a:srgbClr val="FFFFFF"/>
                </a:solidFill>
                <a:latin typeface="Calibri"/>
                <a:cs typeface="Calibri"/>
              </a:rPr>
              <a:t>Sequential </a:t>
            </a:r>
            <a:endParaRPr lang="en-US" sz="4000">
              <a:solidFill>
                <a:srgbClr val="FFFFFF"/>
              </a:solidFill>
            </a:endParaRPr>
          </a:p>
        </p:txBody>
      </p:sp>
      <p:sp>
        <p:nvSpPr>
          <p:cNvPr id="3" name="Content Placeholder 2">
            <a:extLst>
              <a:ext uri="{FF2B5EF4-FFF2-40B4-BE49-F238E27FC236}">
                <a16:creationId xmlns:a16="http://schemas.microsoft.com/office/drawing/2014/main" id="{69880A75-7793-1624-7A2D-EC18CC454E2C}"/>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1500" b="1" i="1">
                <a:ea typeface="+mn-lt"/>
                <a:cs typeface="+mn-lt"/>
              </a:rPr>
              <a:t>Sequential </a:t>
            </a:r>
            <a:r>
              <a:rPr lang="en-US" sz="1500">
                <a:ea typeface="+mn-lt"/>
                <a:cs typeface="+mn-lt"/>
              </a:rPr>
              <a:t>means our current situation is affected by previous decisions. </a:t>
            </a:r>
          </a:p>
          <a:p>
            <a:r>
              <a:rPr lang="en-US" sz="1500">
                <a:ea typeface="+mn-lt"/>
                <a:cs typeface="+mn-lt"/>
              </a:rPr>
              <a:t>By the same token, all future situations are affected by our current decision. .</a:t>
            </a:r>
          </a:p>
          <a:p>
            <a:r>
              <a:rPr lang="en-US" sz="1500">
                <a:ea typeface="+mn-lt"/>
                <a:cs typeface="+mn-lt"/>
              </a:rPr>
              <a:t>For instance, if we start from </a:t>
            </a:r>
            <a:r>
              <a:rPr lang="en-US" sz="1500" i="1">
                <a:ea typeface="+mn-lt"/>
                <a:cs typeface="+mn-lt"/>
              </a:rPr>
              <a:t>s</a:t>
            </a:r>
            <a:r>
              <a:rPr lang="en-US" sz="1500">
                <a:ea typeface="+mn-lt"/>
                <a:cs typeface="+mn-lt"/>
              </a:rPr>
              <a:t> = 8 and decide to move up as our first move, then we arrive at </a:t>
            </a:r>
            <a:r>
              <a:rPr lang="en-US" sz="1500" i="1">
                <a:ea typeface="+mn-lt"/>
                <a:cs typeface="+mn-lt"/>
              </a:rPr>
              <a:t>s</a:t>
            </a:r>
            <a:r>
              <a:rPr lang="en-US" sz="1500">
                <a:ea typeface="+mn-lt"/>
                <a:cs typeface="+mn-lt"/>
              </a:rPr>
              <a:t> = 4. There is no way we can reach </a:t>
            </a:r>
            <a:r>
              <a:rPr lang="en-US" sz="1500" i="1">
                <a:ea typeface="+mn-lt"/>
                <a:cs typeface="+mn-lt"/>
              </a:rPr>
              <a:t>s</a:t>
            </a:r>
            <a:r>
              <a:rPr lang="en-US" sz="1500">
                <a:ea typeface="+mn-lt"/>
                <a:cs typeface="+mn-lt"/>
              </a:rPr>
              <a:t> = 10 in the next move. </a:t>
            </a:r>
          </a:p>
          <a:p>
            <a:r>
              <a:rPr lang="en-US" sz="1500">
                <a:ea typeface="+mn-lt"/>
                <a:cs typeface="+mn-lt"/>
              </a:rPr>
              <a:t>However, if we choose move right as our first move from </a:t>
            </a:r>
            <a:r>
              <a:rPr lang="en-US" sz="1500" i="1">
                <a:ea typeface="+mn-lt"/>
                <a:cs typeface="+mn-lt"/>
              </a:rPr>
              <a:t>s</a:t>
            </a:r>
            <a:r>
              <a:rPr lang="en-US" sz="1500">
                <a:ea typeface="+mn-lt"/>
                <a:cs typeface="+mn-lt"/>
              </a:rPr>
              <a:t> = 8, then we arrive at </a:t>
            </a:r>
            <a:r>
              <a:rPr lang="en-US" sz="1500" i="1">
                <a:ea typeface="+mn-lt"/>
                <a:cs typeface="+mn-lt"/>
              </a:rPr>
              <a:t>s</a:t>
            </a:r>
            <a:r>
              <a:rPr lang="en-US" sz="1500">
                <a:ea typeface="+mn-lt"/>
                <a:cs typeface="+mn-lt"/>
              </a:rPr>
              <a:t> = 9. Now we can reach </a:t>
            </a:r>
            <a:r>
              <a:rPr lang="en-US" sz="1500" i="1">
                <a:ea typeface="+mn-lt"/>
                <a:cs typeface="+mn-lt"/>
              </a:rPr>
              <a:t>s</a:t>
            </a:r>
            <a:r>
              <a:rPr lang="en-US" sz="1500">
                <a:ea typeface="+mn-lt"/>
                <a:cs typeface="+mn-lt"/>
              </a:rPr>
              <a:t> = 10 by moving right. </a:t>
            </a:r>
          </a:p>
          <a:p>
            <a:r>
              <a:rPr lang="en-US" sz="1500">
                <a:ea typeface="+mn-lt"/>
                <a:cs typeface="+mn-lt"/>
              </a:rPr>
              <a:t>In other words, whether we can reach </a:t>
            </a:r>
            <a:r>
              <a:rPr lang="en-US" sz="1500" i="1">
                <a:ea typeface="+mn-lt"/>
                <a:cs typeface="+mn-lt"/>
              </a:rPr>
              <a:t>s</a:t>
            </a:r>
            <a:r>
              <a:rPr lang="en-US" sz="1500">
                <a:ea typeface="+mn-lt"/>
                <a:cs typeface="+mn-lt"/>
              </a:rPr>
              <a:t> = 10 in the second move depend on what we choose in the first move.</a:t>
            </a:r>
            <a:endParaRPr lang="en-US" sz="1500">
              <a:cs typeface="Calibri"/>
            </a:endParaRPr>
          </a:p>
        </p:txBody>
      </p:sp>
      <p:pic>
        <p:nvPicPr>
          <p:cNvPr id="5" name="Picture 4" descr="Table&#10;&#10;Description automatically generated">
            <a:extLst>
              <a:ext uri="{FF2B5EF4-FFF2-40B4-BE49-F238E27FC236}">
                <a16:creationId xmlns:a16="http://schemas.microsoft.com/office/drawing/2014/main" id="{DEE162EF-060C-C458-6D93-826782DB186B}"/>
              </a:ext>
            </a:extLst>
          </p:cNvPr>
          <p:cNvPicPr>
            <a:picLocks noChangeAspect="1"/>
          </p:cNvPicPr>
          <p:nvPr/>
        </p:nvPicPr>
        <p:blipFill>
          <a:blip r:embed="rId2"/>
          <a:stretch>
            <a:fillRect/>
          </a:stretch>
        </p:blipFill>
        <p:spPr>
          <a:xfrm>
            <a:off x="6098892" y="2509179"/>
            <a:ext cx="4802404" cy="3529766"/>
          </a:xfrm>
          <a:prstGeom prst="rect">
            <a:avLst/>
          </a:prstGeom>
        </p:spPr>
      </p:pic>
    </p:spTree>
    <p:extLst>
      <p:ext uri="{BB962C8B-B14F-4D97-AF65-F5344CB8AC3E}">
        <p14:creationId xmlns:p14="http://schemas.microsoft.com/office/powerpoint/2010/main" val="288419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7111A0B-5717-DB66-EA4D-544F6B5881E4}"/>
              </a:ext>
            </a:extLst>
          </p:cNvPr>
          <p:cNvSpPr>
            <a:spLocks noGrp="1"/>
          </p:cNvSpPr>
          <p:nvPr>
            <p:ph type="title"/>
          </p:nvPr>
        </p:nvSpPr>
        <p:spPr>
          <a:xfrm>
            <a:off x="1146879" y="998002"/>
            <a:ext cx="3182940" cy="1471959"/>
          </a:xfrm>
        </p:spPr>
        <p:txBody>
          <a:bodyPr>
            <a:normAutofit/>
          </a:bodyPr>
          <a:lstStyle/>
          <a:p>
            <a:r>
              <a:rPr lang="en-US" sz="3600" b="1">
                <a:solidFill>
                  <a:srgbClr val="FFFFFF"/>
                </a:solidFill>
                <a:ea typeface="+mj-lt"/>
                <a:cs typeface="+mj-lt"/>
              </a:rPr>
              <a:t>Policy</a:t>
            </a:r>
            <a:endParaRPr lang="en-US" sz="3600">
              <a:solidFill>
                <a:srgbClr val="FFFFFF"/>
              </a:solidFill>
              <a:ea typeface="+mj-lt"/>
              <a:cs typeface="+mj-lt"/>
            </a:endParaRPr>
          </a:p>
        </p:txBody>
      </p:sp>
      <p:sp>
        <p:nvSpPr>
          <p:cNvPr id="3" name="Content Placeholder 2">
            <a:extLst>
              <a:ext uri="{FF2B5EF4-FFF2-40B4-BE49-F238E27FC236}">
                <a16:creationId xmlns:a16="http://schemas.microsoft.com/office/drawing/2014/main" id="{9C3A4F7C-155A-2D59-C604-C1CB35C3937F}"/>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1300" dirty="0">
                <a:solidFill>
                  <a:srgbClr val="FEFFFF"/>
                </a:solidFill>
                <a:ea typeface="+mn-lt"/>
                <a:cs typeface="+mn-lt"/>
              </a:rPr>
              <a:t>Policy refers to the instructions of what action to be taken in each state. It is usually denoted as π and it is a function of </a:t>
            </a:r>
            <a:r>
              <a:rPr lang="en-US" sz="1300" i="1" dirty="0">
                <a:solidFill>
                  <a:srgbClr val="FEFFFF"/>
                </a:solidFill>
                <a:ea typeface="+mn-lt"/>
                <a:cs typeface="+mn-lt"/>
              </a:rPr>
              <a:t>s</a:t>
            </a:r>
            <a:r>
              <a:rPr lang="en-US" sz="1300" dirty="0">
                <a:solidFill>
                  <a:srgbClr val="FEFFFF"/>
                </a:solidFill>
                <a:ea typeface="+mn-lt"/>
                <a:cs typeface="+mn-lt"/>
              </a:rPr>
              <a:t>.</a:t>
            </a:r>
            <a:endParaRPr lang="en-US" sz="1300" dirty="0">
              <a:solidFill>
                <a:srgbClr val="FEFFFF"/>
              </a:solidFill>
              <a:cs typeface="Calibri" panose="020F0502020204030204"/>
            </a:endParaRPr>
          </a:p>
          <a:p>
            <a:r>
              <a:rPr lang="en-US" sz="1300" dirty="0">
                <a:solidFill>
                  <a:srgbClr val="FEFFFF"/>
                </a:solidFill>
                <a:ea typeface="+mn-lt"/>
                <a:cs typeface="+mn-lt"/>
              </a:rPr>
              <a:t>For instance, if </a:t>
            </a:r>
            <a:r>
              <a:rPr lang="en-US" sz="1300" i="1" dirty="0">
                <a:solidFill>
                  <a:srgbClr val="FEFFFF"/>
                </a:solidFill>
                <a:ea typeface="+mn-lt"/>
                <a:cs typeface="+mn-lt"/>
              </a:rPr>
              <a:t>s</a:t>
            </a:r>
            <a:r>
              <a:rPr lang="en-US" sz="1300" dirty="0">
                <a:solidFill>
                  <a:srgbClr val="FEFFFF"/>
                </a:solidFill>
                <a:ea typeface="+mn-lt"/>
                <a:cs typeface="+mn-lt"/>
              </a:rPr>
              <a:t> = 2 and π(</a:t>
            </a:r>
            <a:r>
              <a:rPr lang="en-US" sz="1300" i="1" dirty="0">
                <a:solidFill>
                  <a:srgbClr val="FEFFFF"/>
                </a:solidFill>
                <a:ea typeface="+mn-lt"/>
                <a:cs typeface="+mn-lt"/>
              </a:rPr>
              <a:t>s</a:t>
            </a:r>
            <a:r>
              <a:rPr lang="en-US" sz="1300" dirty="0">
                <a:solidFill>
                  <a:srgbClr val="FEFFFF"/>
                </a:solidFill>
                <a:ea typeface="+mn-lt"/>
                <a:cs typeface="+mn-lt"/>
              </a:rPr>
              <a:t>) = π(2) = RIGHT, then whenever out agent is in state </a:t>
            </a:r>
            <a:r>
              <a:rPr lang="en-US" sz="1300" i="1" dirty="0">
                <a:solidFill>
                  <a:srgbClr val="FEFFFF"/>
                </a:solidFill>
                <a:ea typeface="+mn-lt"/>
                <a:cs typeface="+mn-lt"/>
              </a:rPr>
              <a:t>s</a:t>
            </a:r>
            <a:r>
              <a:rPr lang="en-US" sz="1300" dirty="0">
                <a:solidFill>
                  <a:srgbClr val="FEFFFF"/>
                </a:solidFill>
                <a:ea typeface="+mn-lt"/>
                <a:cs typeface="+mn-lt"/>
              </a:rPr>
              <a:t> = 2, the policy says it should choose the action to go right. </a:t>
            </a:r>
          </a:p>
          <a:p>
            <a:r>
              <a:rPr lang="en-US" sz="1300" dirty="0">
                <a:solidFill>
                  <a:srgbClr val="FEFFFF"/>
                </a:solidFill>
                <a:ea typeface="+mn-lt"/>
                <a:cs typeface="+mn-lt"/>
              </a:rPr>
              <a:t>Whether it can actually go to the square on the right is another story which depends on the probability in transition model. </a:t>
            </a:r>
          </a:p>
          <a:p>
            <a:r>
              <a:rPr lang="en-US" sz="1300">
                <a:solidFill>
                  <a:srgbClr val="FEFFFF"/>
                </a:solidFill>
                <a:ea typeface="+mn-lt"/>
                <a:cs typeface="+mn-lt"/>
              </a:rPr>
              <a:t>π(0) = RIGHT, π(1) = RIGHT, π(2) = LEFT, … π(11) = UP.</a:t>
            </a:r>
            <a:endParaRPr lang="en-US" sz="1300" dirty="0">
              <a:solidFill>
                <a:srgbClr val="FEFFFF"/>
              </a:solidFill>
              <a:cs typeface="Calibri"/>
            </a:endParaRPr>
          </a:p>
          <a:p>
            <a:endParaRPr lang="en-US" sz="1300">
              <a:solidFill>
                <a:srgbClr val="FEFFFF"/>
              </a:solidFill>
              <a:cs typeface="Calibri"/>
            </a:endParaRPr>
          </a:p>
        </p:txBody>
      </p:sp>
      <p:pic>
        <p:nvPicPr>
          <p:cNvPr id="4" name="Picture 4" descr="Shape, polygon&#10;&#10;Description automatically generated">
            <a:extLst>
              <a:ext uri="{FF2B5EF4-FFF2-40B4-BE49-F238E27FC236}">
                <a16:creationId xmlns:a16="http://schemas.microsoft.com/office/drawing/2014/main" id="{E907A464-8FAF-0364-33D3-4A4D4B6DA75B}"/>
              </a:ext>
            </a:extLst>
          </p:cNvPr>
          <p:cNvPicPr>
            <a:picLocks noChangeAspect="1"/>
          </p:cNvPicPr>
          <p:nvPr/>
        </p:nvPicPr>
        <p:blipFill>
          <a:blip r:embed="rId2"/>
          <a:stretch>
            <a:fillRect/>
          </a:stretch>
        </p:blipFill>
        <p:spPr>
          <a:xfrm>
            <a:off x="4998268" y="833485"/>
            <a:ext cx="6539075" cy="4871610"/>
          </a:xfrm>
          <a:prstGeom prst="rect">
            <a:avLst/>
          </a:prstGeom>
        </p:spPr>
      </p:pic>
    </p:spTree>
    <p:extLst>
      <p:ext uri="{BB962C8B-B14F-4D97-AF65-F5344CB8AC3E}">
        <p14:creationId xmlns:p14="http://schemas.microsoft.com/office/powerpoint/2010/main" val="3354194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74CBBD3-8EA4-5DF4-F56B-74A324B61E65}"/>
              </a:ext>
            </a:extLst>
          </p:cNvPr>
          <p:cNvSpPr>
            <a:spLocks noGrp="1"/>
          </p:cNvSpPr>
          <p:nvPr>
            <p:ph type="title"/>
          </p:nvPr>
        </p:nvSpPr>
        <p:spPr>
          <a:xfrm>
            <a:off x="1146879" y="998002"/>
            <a:ext cx="3182940" cy="1471959"/>
          </a:xfrm>
        </p:spPr>
        <p:txBody>
          <a:bodyPr>
            <a:normAutofit/>
          </a:bodyPr>
          <a:lstStyle/>
          <a:p>
            <a:r>
              <a:rPr lang="en-US" sz="3300">
                <a:solidFill>
                  <a:srgbClr val="FFFFFF"/>
                </a:solidFill>
                <a:cs typeface="Calibri Light"/>
              </a:rPr>
              <a:t>For Deterministic World</a:t>
            </a:r>
            <a:endParaRPr lang="en-US" sz="3300">
              <a:solidFill>
                <a:srgbClr val="FFFFFF"/>
              </a:solidFill>
            </a:endParaRPr>
          </a:p>
        </p:txBody>
      </p:sp>
      <p:sp>
        <p:nvSpPr>
          <p:cNvPr id="3" name="Content Placeholder 2">
            <a:extLst>
              <a:ext uri="{FF2B5EF4-FFF2-40B4-BE49-F238E27FC236}">
                <a16:creationId xmlns:a16="http://schemas.microsoft.com/office/drawing/2014/main" id="{DF8B5DE1-C269-F18E-5585-4B34953AE3CF}"/>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2400">
                <a:solidFill>
                  <a:srgbClr val="FEFFFF"/>
                </a:solidFill>
                <a:ea typeface="+mn-lt"/>
                <a:cs typeface="+mn-lt"/>
              </a:rPr>
              <a:t>As a probability distribution, the sum of </a:t>
            </a:r>
            <a:r>
              <a:rPr lang="en-US" sz="2400" i="1">
                <a:solidFill>
                  <a:srgbClr val="FEFFFF"/>
                </a:solidFill>
                <a:ea typeface="+mn-lt"/>
                <a:cs typeface="+mn-lt"/>
              </a:rPr>
              <a:t>P</a:t>
            </a:r>
            <a:r>
              <a:rPr lang="en-US" sz="2400">
                <a:solidFill>
                  <a:srgbClr val="FEFFFF"/>
                </a:solidFill>
                <a:ea typeface="+mn-lt"/>
                <a:cs typeface="+mn-lt"/>
              </a:rPr>
              <a:t>(</a:t>
            </a:r>
            <a:r>
              <a:rPr lang="en-US" sz="2400" i="1">
                <a:solidFill>
                  <a:srgbClr val="FEFFFF"/>
                </a:solidFill>
                <a:ea typeface="+mn-lt"/>
                <a:cs typeface="+mn-lt"/>
              </a:rPr>
              <a:t>s′</a:t>
            </a:r>
            <a:r>
              <a:rPr lang="en-US" sz="2400">
                <a:solidFill>
                  <a:srgbClr val="FEFFFF"/>
                </a:solidFill>
                <a:ea typeface="+mn-lt"/>
                <a:cs typeface="+mn-lt"/>
              </a:rPr>
              <a:t>| </a:t>
            </a:r>
            <a:r>
              <a:rPr lang="en-US" sz="2400" i="1">
                <a:solidFill>
                  <a:srgbClr val="FEFFFF"/>
                </a:solidFill>
                <a:ea typeface="+mn-lt"/>
                <a:cs typeface="+mn-lt"/>
              </a:rPr>
              <a:t>s</a:t>
            </a:r>
            <a:r>
              <a:rPr lang="en-US" sz="2400">
                <a:solidFill>
                  <a:srgbClr val="FEFFFF"/>
                </a:solidFill>
                <a:ea typeface="+mn-lt"/>
                <a:cs typeface="+mn-lt"/>
              </a:rPr>
              <a:t> = 10, </a:t>
            </a:r>
            <a:r>
              <a:rPr lang="en-US" sz="2400" i="1">
                <a:solidFill>
                  <a:srgbClr val="FEFFFF"/>
                </a:solidFill>
                <a:ea typeface="+mn-lt"/>
                <a:cs typeface="+mn-lt"/>
              </a:rPr>
              <a:t>a</a:t>
            </a:r>
            <a:r>
              <a:rPr lang="en-US" sz="2400">
                <a:solidFill>
                  <a:srgbClr val="FEFFFF"/>
                </a:solidFill>
                <a:ea typeface="+mn-lt"/>
                <a:cs typeface="+mn-lt"/>
              </a:rPr>
              <a:t> = UP) of all 12 </a:t>
            </a:r>
            <a:r>
              <a:rPr lang="en-US" sz="2400" i="1">
                <a:solidFill>
                  <a:srgbClr val="FEFFFF"/>
                </a:solidFill>
                <a:ea typeface="+mn-lt"/>
                <a:cs typeface="+mn-lt"/>
              </a:rPr>
              <a:t>s′</a:t>
            </a:r>
            <a:r>
              <a:rPr lang="en-US" sz="2400">
                <a:solidFill>
                  <a:srgbClr val="FEFFFF"/>
                </a:solidFill>
                <a:ea typeface="+mn-lt"/>
                <a:cs typeface="+mn-lt"/>
              </a:rPr>
              <a:t> always equals to 1.</a:t>
            </a:r>
            <a:endParaRPr lang="en-US" sz="2400">
              <a:solidFill>
                <a:srgbClr val="FEFFFF"/>
              </a:solidFill>
            </a:endParaRPr>
          </a:p>
        </p:txBody>
      </p:sp>
      <p:pic>
        <p:nvPicPr>
          <p:cNvPr id="4" name="Picture 4" descr="Text&#10;&#10;Description automatically generated">
            <a:extLst>
              <a:ext uri="{FF2B5EF4-FFF2-40B4-BE49-F238E27FC236}">
                <a16:creationId xmlns:a16="http://schemas.microsoft.com/office/drawing/2014/main" id="{7B215276-7C3C-640E-E28C-2D8CD07108EB}"/>
              </a:ext>
            </a:extLst>
          </p:cNvPr>
          <p:cNvPicPr>
            <a:picLocks noChangeAspect="1"/>
          </p:cNvPicPr>
          <p:nvPr/>
        </p:nvPicPr>
        <p:blipFill>
          <a:blip r:embed="rId2"/>
          <a:stretch>
            <a:fillRect/>
          </a:stretch>
        </p:blipFill>
        <p:spPr>
          <a:xfrm>
            <a:off x="6127760" y="643467"/>
            <a:ext cx="4280090" cy="5251646"/>
          </a:xfrm>
          <a:prstGeom prst="rect">
            <a:avLst/>
          </a:prstGeom>
        </p:spPr>
      </p:pic>
    </p:spTree>
    <p:extLst>
      <p:ext uri="{BB962C8B-B14F-4D97-AF65-F5344CB8AC3E}">
        <p14:creationId xmlns:p14="http://schemas.microsoft.com/office/powerpoint/2010/main" val="377207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C4173-6B9F-D1E5-51E0-E48ABC03B9CE}"/>
              </a:ext>
            </a:extLst>
          </p:cNvPr>
          <p:cNvSpPr>
            <a:spLocks noGrp="1"/>
          </p:cNvSpPr>
          <p:nvPr>
            <p:ph type="title"/>
          </p:nvPr>
        </p:nvSpPr>
        <p:spPr>
          <a:xfrm>
            <a:off x="630936" y="640080"/>
            <a:ext cx="4818888" cy="1481328"/>
          </a:xfrm>
        </p:spPr>
        <p:txBody>
          <a:bodyPr anchor="b">
            <a:normAutofit/>
          </a:bodyPr>
          <a:lstStyle/>
          <a:p>
            <a:r>
              <a:rPr lang="en-US" sz="5000">
                <a:ea typeface="+mj-lt"/>
                <a:cs typeface="+mj-lt"/>
              </a:rPr>
              <a:t>For Stochastic World</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0D6BED-E2E9-D9BF-2C1F-7A0C17CE830E}"/>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000">
                <a:ea typeface="+mn-lt"/>
                <a:cs typeface="+mn-lt"/>
              </a:rPr>
              <a:t>From a certain state, if we choose the same action, we are not guaranteed to move into the same next state. </a:t>
            </a:r>
          </a:p>
          <a:p>
            <a:r>
              <a:rPr lang="en-US" sz="2000">
                <a:ea typeface="+mn-lt"/>
                <a:cs typeface="+mn-lt"/>
              </a:rPr>
              <a:t>In our game, we can think of this as our robot somehow has some probability of malfunctioning. For instance, if it decides to go left, it has a high possibility to actually go left. Nevertheless, there is a small possibility, no matter how tiny it may be, that it goes wild and moves into directions other than left.</a:t>
            </a:r>
          </a:p>
        </p:txBody>
      </p:sp>
      <p:pic>
        <p:nvPicPr>
          <p:cNvPr id="4" name="Picture 4" descr="Text&#10;&#10;Description automatically generated">
            <a:extLst>
              <a:ext uri="{FF2B5EF4-FFF2-40B4-BE49-F238E27FC236}">
                <a16:creationId xmlns:a16="http://schemas.microsoft.com/office/drawing/2014/main" id="{28FB6F30-C4F6-923F-7041-707AD3CD3D25}"/>
              </a:ext>
            </a:extLst>
          </p:cNvPr>
          <p:cNvPicPr>
            <a:picLocks noChangeAspect="1"/>
          </p:cNvPicPr>
          <p:nvPr/>
        </p:nvPicPr>
        <p:blipFill>
          <a:blip r:embed="rId2"/>
          <a:stretch>
            <a:fillRect/>
          </a:stretch>
        </p:blipFill>
        <p:spPr>
          <a:xfrm>
            <a:off x="6346394" y="640080"/>
            <a:ext cx="4964276" cy="5577840"/>
          </a:xfrm>
          <a:prstGeom prst="rect">
            <a:avLst/>
          </a:prstGeom>
        </p:spPr>
      </p:pic>
    </p:spTree>
    <p:extLst>
      <p:ext uri="{BB962C8B-B14F-4D97-AF65-F5344CB8AC3E}">
        <p14:creationId xmlns:p14="http://schemas.microsoft.com/office/powerpoint/2010/main" val="1220287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571DC52-14E1-FEDA-B02C-D82CDAB20819}"/>
              </a:ext>
            </a:extLst>
          </p:cNvPr>
          <p:cNvSpPr>
            <a:spLocks noGrp="1"/>
          </p:cNvSpPr>
          <p:nvPr>
            <p:ph type="title"/>
          </p:nvPr>
        </p:nvSpPr>
        <p:spPr>
          <a:xfrm>
            <a:off x="1146879" y="998002"/>
            <a:ext cx="3182940" cy="1471959"/>
          </a:xfrm>
        </p:spPr>
        <p:txBody>
          <a:bodyPr>
            <a:normAutofit/>
          </a:bodyPr>
          <a:lstStyle/>
          <a:p>
            <a:r>
              <a:rPr lang="en-US" sz="3600" b="1">
                <a:solidFill>
                  <a:srgbClr val="FFFFFF"/>
                </a:solidFill>
              </a:rPr>
              <a:t>Transitional model</a:t>
            </a:r>
            <a:endParaRPr lang="en-US" sz="3600">
              <a:solidFill>
                <a:srgbClr val="FFFFFF"/>
              </a:solidFill>
            </a:endParaRPr>
          </a:p>
          <a:p>
            <a:endParaRPr lang="en-US" sz="3600">
              <a:solidFill>
                <a:srgbClr val="FFFFFF"/>
              </a:solidFill>
              <a:cs typeface="Calibri Light"/>
            </a:endParaRPr>
          </a:p>
        </p:txBody>
      </p:sp>
      <p:sp>
        <p:nvSpPr>
          <p:cNvPr id="3" name="Content Placeholder 2">
            <a:extLst>
              <a:ext uri="{FF2B5EF4-FFF2-40B4-BE49-F238E27FC236}">
                <a16:creationId xmlns:a16="http://schemas.microsoft.com/office/drawing/2014/main" id="{3A0C6B70-C8A4-C35F-F973-8097CF5B26EF}"/>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1500">
                <a:solidFill>
                  <a:srgbClr val="FEFFFF"/>
                </a:solidFill>
                <a:ea typeface="+mn-lt"/>
                <a:cs typeface="+mn-lt"/>
              </a:rPr>
              <a:t>If we bump into a wall, we are bounced back and stay where we were. </a:t>
            </a:r>
          </a:p>
          <a:p>
            <a:r>
              <a:rPr lang="en-US" sz="1500">
                <a:solidFill>
                  <a:srgbClr val="FEFFFF"/>
                </a:solidFill>
                <a:ea typeface="+mn-lt"/>
                <a:cs typeface="+mn-lt"/>
              </a:rPr>
              <a:t>If we want to move up or down, we have 0.8 probability to actually go up or down, 0.1 probability to go left, and 0.1 probability to go right.</a:t>
            </a:r>
          </a:p>
          <a:p>
            <a:r>
              <a:rPr lang="en-US" sz="1500">
                <a:solidFill>
                  <a:srgbClr val="FEFFFF"/>
                </a:solidFill>
                <a:ea typeface="+mn-lt"/>
                <a:cs typeface="+mn-lt"/>
              </a:rPr>
              <a:t>If we want to move left or right, we have 0.8 probability to actually go left or right, 0.1 probability to go up, and 0.1 probability to go down.</a:t>
            </a:r>
            <a:endParaRPr lang="en-US" sz="1500">
              <a:solidFill>
                <a:srgbClr val="FEFFFF"/>
              </a:solidFill>
              <a:cs typeface="Calibri"/>
            </a:endParaRPr>
          </a:p>
        </p:txBody>
      </p:sp>
      <p:pic>
        <p:nvPicPr>
          <p:cNvPr id="4" name="Picture 4" descr="A picture containing qr code&#10;&#10;Description automatically generated">
            <a:extLst>
              <a:ext uri="{FF2B5EF4-FFF2-40B4-BE49-F238E27FC236}">
                <a16:creationId xmlns:a16="http://schemas.microsoft.com/office/drawing/2014/main" id="{5687AD21-39BA-53B0-5FFB-8BD9B9E44EDA}"/>
              </a:ext>
            </a:extLst>
          </p:cNvPr>
          <p:cNvPicPr>
            <a:picLocks noChangeAspect="1"/>
          </p:cNvPicPr>
          <p:nvPr/>
        </p:nvPicPr>
        <p:blipFill>
          <a:blip r:embed="rId2"/>
          <a:stretch>
            <a:fillRect/>
          </a:stretch>
        </p:blipFill>
        <p:spPr>
          <a:xfrm>
            <a:off x="4998268" y="858006"/>
            <a:ext cx="6539075" cy="4822567"/>
          </a:xfrm>
          <a:prstGeom prst="rect">
            <a:avLst/>
          </a:prstGeom>
        </p:spPr>
      </p:pic>
    </p:spTree>
    <p:extLst>
      <p:ext uri="{BB962C8B-B14F-4D97-AF65-F5344CB8AC3E}">
        <p14:creationId xmlns:p14="http://schemas.microsoft.com/office/powerpoint/2010/main" val="75355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B10E4FC-2F8E-D294-FD55-FF32B0968710}"/>
              </a:ext>
            </a:extLst>
          </p:cNvPr>
          <p:cNvSpPr>
            <a:spLocks noGrp="1"/>
          </p:cNvSpPr>
          <p:nvPr>
            <p:ph type="title"/>
          </p:nvPr>
        </p:nvSpPr>
        <p:spPr>
          <a:xfrm>
            <a:off x="7835104" y="1213968"/>
            <a:ext cx="3220127" cy="1715106"/>
          </a:xfrm>
        </p:spPr>
        <p:txBody>
          <a:bodyPr anchor="b">
            <a:normAutofit fontScale="90000"/>
          </a:bodyPr>
          <a:lstStyle/>
          <a:p>
            <a:r>
              <a:rPr lang="en-US" sz="3600" dirty="0">
                <a:solidFill>
                  <a:srgbClr val="FFFFFF"/>
                </a:solidFill>
                <a:cs typeface="Calibri Light"/>
              </a:rPr>
              <a:t>Case Study – Random Policy (In Deterministic World) #1 </a:t>
            </a:r>
          </a:p>
        </p:txBody>
      </p:sp>
      <p:pic>
        <p:nvPicPr>
          <p:cNvPr id="5" name="Picture 4" descr="Shape, polygon&#10;&#10;Description automatically generated">
            <a:extLst>
              <a:ext uri="{FF2B5EF4-FFF2-40B4-BE49-F238E27FC236}">
                <a16:creationId xmlns:a16="http://schemas.microsoft.com/office/drawing/2014/main" id="{33611DAC-7FF0-C6E2-05DB-3393E1E68F6C}"/>
              </a:ext>
            </a:extLst>
          </p:cNvPr>
          <p:cNvPicPr>
            <a:picLocks noChangeAspect="1"/>
          </p:cNvPicPr>
          <p:nvPr/>
        </p:nvPicPr>
        <p:blipFill rotWithShape="1">
          <a:blip r:embed="rId2"/>
          <a:srcRect r="4488" b="1"/>
          <a:stretch/>
        </p:blipFill>
        <p:spPr>
          <a:xfrm>
            <a:off x="804101" y="804101"/>
            <a:ext cx="6730556" cy="5249798"/>
          </a:xfrm>
          <a:prstGeom prst="rect">
            <a:avLst/>
          </a:prstGeom>
        </p:spPr>
      </p:pic>
      <p:sp>
        <p:nvSpPr>
          <p:cNvPr id="3" name="Content Placeholder 2">
            <a:extLst>
              <a:ext uri="{FF2B5EF4-FFF2-40B4-BE49-F238E27FC236}">
                <a16:creationId xmlns:a16="http://schemas.microsoft.com/office/drawing/2014/main" id="{AA9B5C1B-82BD-B24D-3643-33690ACE8D37}"/>
              </a:ext>
            </a:extLst>
          </p:cNvPr>
          <p:cNvSpPr>
            <a:spLocks noGrp="1"/>
          </p:cNvSpPr>
          <p:nvPr>
            <p:ph idx="1"/>
          </p:nvPr>
        </p:nvSpPr>
        <p:spPr>
          <a:xfrm>
            <a:off x="7835105" y="3072208"/>
            <a:ext cx="3264916" cy="2660684"/>
          </a:xfrm>
        </p:spPr>
        <p:txBody>
          <a:bodyPr vert="horz" lIns="91440" tIns="45720" rIns="91440" bIns="45720" rtlCol="0" anchor="t">
            <a:normAutofit/>
          </a:bodyPr>
          <a:lstStyle/>
          <a:p>
            <a:r>
              <a:rPr lang="en-US" sz="1300">
                <a:solidFill>
                  <a:srgbClr val="FFFFFF"/>
                </a:solidFill>
                <a:ea typeface="+mn-lt"/>
                <a:cs typeface="+mn-lt"/>
              </a:rPr>
              <a:t>For instance, we start at </a:t>
            </a:r>
            <a:r>
              <a:rPr lang="en-US" sz="1300" i="1">
                <a:solidFill>
                  <a:srgbClr val="FFFFFF"/>
                </a:solidFill>
                <a:ea typeface="+mn-lt"/>
                <a:cs typeface="+mn-lt"/>
              </a:rPr>
              <a:t>s</a:t>
            </a:r>
            <a:r>
              <a:rPr lang="en-US" sz="1300">
                <a:solidFill>
                  <a:srgbClr val="FFFFFF"/>
                </a:solidFill>
                <a:ea typeface="+mn-lt"/>
                <a:cs typeface="+mn-lt"/>
              </a:rPr>
              <a:t> = 8, policy says to go right; we move right into </a:t>
            </a:r>
            <a:r>
              <a:rPr lang="en-US" sz="1300" i="1">
                <a:solidFill>
                  <a:srgbClr val="FFFFFF"/>
                </a:solidFill>
                <a:ea typeface="+mn-lt"/>
                <a:cs typeface="+mn-lt"/>
              </a:rPr>
              <a:t>s</a:t>
            </a:r>
            <a:r>
              <a:rPr lang="en-US" sz="1300">
                <a:solidFill>
                  <a:srgbClr val="FFFFFF"/>
                </a:solidFill>
                <a:ea typeface="+mn-lt"/>
                <a:cs typeface="+mn-lt"/>
              </a:rPr>
              <a:t> = 9, then policy says go down. However, the bottom of </a:t>
            </a:r>
            <a:r>
              <a:rPr lang="en-US" sz="1300" i="1">
                <a:solidFill>
                  <a:srgbClr val="FFFFFF"/>
                </a:solidFill>
                <a:ea typeface="+mn-lt"/>
                <a:cs typeface="+mn-lt"/>
              </a:rPr>
              <a:t>s</a:t>
            </a:r>
            <a:r>
              <a:rPr lang="en-US" sz="1300">
                <a:solidFill>
                  <a:srgbClr val="FFFFFF"/>
                </a:solidFill>
                <a:ea typeface="+mn-lt"/>
                <a:cs typeface="+mn-lt"/>
              </a:rPr>
              <a:t> = 9 is a wall. We just hit that wall and bounce back to </a:t>
            </a:r>
            <a:r>
              <a:rPr lang="en-US" sz="1300" i="1">
                <a:solidFill>
                  <a:srgbClr val="FFFFFF"/>
                </a:solidFill>
                <a:ea typeface="+mn-lt"/>
                <a:cs typeface="+mn-lt"/>
              </a:rPr>
              <a:t>s</a:t>
            </a:r>
            <a:r>
              <a:rPr lang="en-US" sz="1300">
                <a:solidFill>
                  <a:srgbClr val="FFFFFF"/>
                </a:solidFill>
                <a:ea typeface="+mn-lt"/>
                <a:cs typeface="+mn-lt"/>
              </a:rPr>
              <a:t> = 9. It seems we stuck in </a:t>
            </a:r>
            <a:r>
              <a:rPr lang="en-US" sz="1300" i="1">
                <a:solidFill>
                  <a:srgbClr val="FFFFFF"/>
                </a:solidFill>
                <a:ea typeface="+mn-lt"/>
                <a:cs typeface="+mn-lt"/>
              </a:rPr>
              <a:t>s</a:t>
            </a:r>
            <a:r>
              <a:rPr lang="en-US" sz="1300">
                <a:solidFill>
                  <a:srgbClr val="FFFFFF"/>
                </a:solidFill>
                <a:ea typeface="+mn-lt"/>
                <a:cs typeface="+mn-lt"/>
              </a:rPr>
              <a:t> = 9.</a:t>
            </a:r>
          </a:p>
          <a:p>
            <a:r>
              <a:rPr lang="en-US" sz="1300">
                <a:solidFill>
                  <a:srgbClr val="FFFFFF"/>
                </a:solidFill>
                <a:ea typeface="+mn-lt"/>
                <a:cs typeface="+mn-lt"/>
              </a:rPr>
              <a:t>The reason we won’t be trapped in s = 9 forever is that we are in a </a:t>
            </a:r>
            <a:r>
              <a:rPr lang="en-US" sz="1300" i="1">
                <a:solidFill>
                  <a:srgbClr val="FFFFFF"/>
                </a:solidFill>
                <a:ea typeface="+mn-lt"/>
                <a:cs typeface="+mn-lt"/>
              </a:rPr>
              <a:t>stochastic</a:t>
            </a:r>
            <a:r>
              <a:rPr lang="en-US" sz="1300">
                <a:solidFill>
                  <a:srgbClr val="FFFFFF"/>
                </a:solidFill>
                <a:ea typeface="+mn-lt"/>
                <a:cs typeface="+mn-lt"/>
              </a:rPr>
              <a:t> world. Even the policy tells us to go down and we follow that policy, there is still a probability of 0.1 that we end up in </a:t>
            </a:r>
            <a:r>
              <a:rPr lang="en-US" sz="1300" i="1">
                <a:solidFill>
                  <a:srgbClr val="FFFFFF"/>
                </a:solidFill>
                <a:ea typeface="+mn-lt"/>
                <a:cs typeface="+mn-lt"/>
              </a:rPr>
              <a:t>s</a:t>
            </a:r>
            <a:r>
              <a:rPr lang="en-US" sz="1300">
                <a:solidFill>
                  <a:srgbClr val="FFFFFF"/>
                </a:solidFill>
                <a:ea typeface="+mn-lt"/>
                <a:cs typeface="+mn-lt"/>
              </a:rPr>
              <a:t> = 8 and a probability of 0.1 that we end up in </a:t>
            </a:r>
            <a:r>
              <a:rPr lang="en-US" sz="1300" i="1">
                <a:solidFill>
                  <a:srgbClr val="FFFFFF"/>
                </a:solidFill>
                <a:ea typeface="+mn-lt"/>
                <a:cs typeface="+mn-lt"/>
              </a:rPr>
              <a:t>s</a:t>
            </a:r>
            <a:r>
              <a:rPr lang="en-US" sz="1300">
                <a:solidFill>
                  <a:srgbClr val="FFFFFF"/>
                </a:solidFill>
                <a:ea typeface="+mn-lt"/>
                <a:cs typeface="+mn-lt"/>
              </a:rPr>
              <a:t> = 10.</a:t>
            </a:r>
          </a:p>
        </p:txBody>
      </p:sp>
      <p:sp>
        <p:nvSpPr>
          <p:cNvPr id="43"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875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240A53-B17F-D01E-380A-EB9D551175A4}"/>
              </a:ext>
            </a:extLst>
          </p:cNvPr>
          <p:cNvSpPr>
            <a:spLocks noGrp="1"/>
          </p:cNvSpPr>
          <p:nvPr>
            <p:ph type="title"/>
          </p:nvPr>
        </p:nvSpPr>
        <p:spPr>
          <a:xfrm>
            <a:off x="1146879" y="998002"/>
            <a:ext cx="3182940" cy="1471959"/>
          </a:xfrm>
        </p:spPr>
        <p:txBody>
          <a:bodyPr vert="horz" lIns="91440" tIns="45720" rIns="91440" bIns="45720" rtlCol="0">
            <a:normAutofit/>
          </a:bodyPr>
          <a:lstStyle/>
          <a:p>
            <a:r>
              <a:rPr lang="en-US" sz="3300" b="1" kern="1200">
                <a:solidFill>
                  <a:srgbClr val="FFFFFF"/>
                </a:solidFill>
                <a:latin typeface="+mj-lt"/>
                <a:ea typeface="+mj-ea"/>
                <a:cs typeface="+mj-cs"/>
              </a:rPr>
              <a:t>Execute a policy In Stochastic Environment</a:t>
            </a:r>
            <a:endParaRPr lang="en-US" sz="3300" kern="1200">
              <a:solidFill>
                <a:srgbClr val="FFFFFF"/>
              </a:solidFill>
              <a:latin typeface="+mj-lt"/>
              <a:ea typeface="+mj-ea"/>
              <a:cs typeface="+mj-cs"/>
            </a:endParaRPr>
          </a:p>
          <a:p>
            <a:endParaRPr lang="en-US" sz="33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8CAF40BA-500E-0190-BCA3-5DC060690982}"/>
              </a:ext>
            </a:extLst>
          </p:cNvPr>
          <p:cNvSpPr>
            <a:spLocks noGrp="1"/>
          </p:cNvSpPr>
          <p:nvPr>
            <p:ph idx="1"/>
          </p:nvPr>
        </p:nvSpPr>
        <p:spPr>
          <a:xfrm>
            <a:off x="1139635" y="2546161"/>
            <a:ext cx="3200451" cy="2985929"/>
          </a:xfrm>
        </p:spPr>
        <p:txBody>
          <a:bodyPr vert="horz" lIns="91440" tIns="45720" rIns="91440" bIns="45720" rtlCol="0" anchor="t">
            <a:normAutofit/>
          </a:bodyPr>
          <a:lstStyle/>
          <a:p>
            <a:pPr marL="0" indent="0">
              <a:buNone/>
            </a:pPr>
            <a:r>
              <a:rPr lang="en-US" sz="2400" kern="1200" dirty="0">
                <a:solidFill>
                  <a:srgbClr val="FEFFFF"/>
                </a:solidFill>
                <a:latin typeface="+mn-lt"/>
                <a:ea typeface="+mn-ea"/>
                <a:cs typeface="+mn-cs"/>
              </a:rPr>
              <a:t>The history of states of this run is [8, 9, 9, 9, 9, 10, 10, 6, 10, 11, 7].</a:t>
            </a:r>
            <a:r>
              <a:rPr lang="en-US" sz="2400" dirty="0">
                <a:solidFill>
                  <a:srgbClr val="FEFFFF"/>
                </a:solidFill>
              </a:rPr>
              <a:t> </a:t>
            </a:r>
            <a:endParaRPr lang="en-US" sz="2400" dirty="0">
              <a:solidFill>
                <a:srgbClr val="FEFFFF"/>
              </a:solidFill>
              <a:cs typeface="Calibri"/>
            </a:endParaRPr>
          </a:p>
        </p:txBody>
      </p:sp>
      <p:pic>
        <p:nvPicPr>
          <p:cNvPr id="7" name="Picture 4" descr="A picture containing qr code&#10;&#10;Description automatically generated">
            <a:extLst>
              <a:ext uri="{FF2B5EF4-FFF2-40B4-BE49-F238E27FC236}">
                <a16:creationId xmlns:a16="http://schemas.microsoft.com/office/drawing/2014/main" id="{161A2F12-4E73-A324-32F5-374B6B947D90}"/>
              </a:ext>
            </a:extLst>
          </p:cNvPr>
          <p:cNvPicPr>
            <a:picLocks noChangeAspect="1"/>
          </p:cNvPicPr>
          <p:nvPr/>
        </p:nvPicPr>
        <p:blipFill>
          <a:blip r:embed="rId2"/>
          <a:stretch>
            <a:fillRect/>
          </a:stretch>
        </p:blipFill>
        <p:spPr>
          <a:xfrm>
            <a:off x="4691609" y="709323"/>
            <a:ext cx="7394001" cy="5454469"/>
          </a:xfrm>
          <a:prstGeom prst="rect">
            <a:avLst/>
          </a:prstGeom>
        </p:spPr>
      </p:pic>
      <p:pic>
        <p:nvPicPr>
          <p:cNvPr id="9" name="Picture 8" descr="Shape, polygon&#10;&#10;Description automatically generated">
            <a:extLst>
              <a:ext uri="{FF2B5EF4-FFF2-40B4-BE49-F238E27FC236}">
                <a16:creationId xmlns:a16="http://schemas.microsoft.com/office/drawing/2014/main" id="{908892E7-C5A0-CA15-C71C-9279C1CABFF1}"/>
              </a:ext>
            </a:extLst>
          </p:cNvPr>
          <p:cNvPicPr>
            <a:picLocks noChangeAspect="1"/>
          </p:cNvPicPr>
          <p:nvPr/>
        </p:nvPicPr>
        <p:blipFill rotWithShape="1">
          <a:blip r:embed="rId3"/>
          <a:srcRect r="4488" b="1"/>
          <a:stretch/>
        </p:blipFill>
        <p:spPr>
          <a:xfrm>
            <a:off x="701882" y="3749882"/>
            <a:ext cx="3989215" cy="3112481"/>
          </a:xfrm>
          <a:prstGeom prst="rect">
            <a:avLst/>
          </a:prstGeom>
        </p:spPr>
      </p:pic>
    </p:spTree>
    <p:extLst>
      <p:ext uri="{BB962C8B-B14F-4D97-AF65-F5344CB8AC3E}">
        <p14:creationId xmlns:p14="http://schemas.microsoft.com/office/powerpoint/2010/main" val="391912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970B91-29E2-4F24-B764-43BD5568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picture containing qr code&#10;&#10;Description automatically generated">
            <a:extLst>
              <a:ext uri="{FF2B5EF4-FFF2-40B4-BE49-F238E27FC236}">
                <a16:creationId xmlns:a16="http://schemas.microsoft.com/office/drawing/2014/main" id="{BAF86155-AB40-ED97-7139-EA81A094F2D3}"/>
              </a:ext>
            </a:extLst>
          </p:cNvPr>
          <p:cNvPicPr>
            <a:picLocks noChangeAspect="1"/>
          </p:cNvPicPr>
          <p:nvPr/>
        </p:nvPicPr>
        <p:blipFill>
          <a:blip r:embed="rId2"/>
          <a:stretch>
            <a:fillRect/>
          </a:stretch>
        </p:blipFill>
        <p:spPr>
          <a:xfrm>
            <a:off x="83189" y="150538"/>
            <a:ext cx="6202467" cy="4074257"/>
          </a:xfrm>
          <a:prstGeom prst="rect">
            <a:avLst/>
          </a:prstGeom>
        </p:spPr>
      </p:pic>
      <p:pic>
        <p:nvPicPr>
          <p:cNvPr id="4" name="Picture 4" descr="Chart&#10;&#10;Description automatically generated">
            <a:extLst>
              <a:ext uri="{FF2B5EF4-FFF2-40B4-BE49-F238E27FC236}">
                <a16:creationId xmlns:a16="http://schemas.microsoft.com/office/drawing/2014/main" id="{F966CF6D-F9C5-3B1A-04BC-6B2A924F7587}"/>
              </a:ext>
            </a:extLst>
          </p:cNvPr>
          <p:cNvPicPr>
            <a:picLocks noChangeAspect="1"/>
          </p:cNvPicPr>
          <p:nvPr/>
        </p:nvPicPr>
        <p:blipFill>
          <a:blip r:embed="rId3"/>
          <a:stretch>
            <a:fillRect/>
          </a:stretch>
        </p:blipFill>
        <p:spPr>
          <a:xfrm>
            <a:off x="6473783" y="773147"/>
            <a:ext cx="4906567" cy="3182160"/>
          </a:xfrm>
          <a:prstGeom prst="rect">
            <a:avLst/>
          </a:prstGeom>
        </p:spPr>
      </p:pic>
      <p:sp>
        <p:nvSpPr>
          <p:cNvPr id="13" name="Freeform: Shape 12">
            <a:extLst>
              <a:ext uri="{FF2B5EF4-FFF2-40B4-BE49-F238E27FC236}">
                <a16:creationId xmlns:a16="http://schemas.microsoft.com/office/drawing/2014/main" id="{410C1444-5E64-4361-A98D-1098E1813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184987"/>
            <a:ext cx="709612" cy="1671635"/>
          </a:xfrm>
          <a:custGeom>
            <a:avLst/>
            <a:gdLst>
              <a:gd name="connsiteX0" fmla="*/ 0 w 709612"/>
              <a:gd name="connsiteY0" fmla="*/ 0 h 1671635"/>
              <a:gd name="connsiteX1" fmla="*/ 709612 w 709612"/>
              <a:gd name="connsiteY1" fmla="*/ 578069 h 1671635"/>
              <a:gd name="connsiteX2" fmla="*/ 709612 w 709612"/>
              <a:gd name="connsiteY2" fmla="*/ 1671635 h 1671635"/>
              <a:gd name="connsiteX3" fmla="*/ 189293 w 709612"/>
              <a:gd name="connsiteY3" fmla="*/ 1671635 h 1671635"/>
              <a:gd name="connsiteX4" fmla="*/ 0 w 709612"/>
              <a:gd name="connsiteY4" fmla="*/ 1517432 h 167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2" h="1671635">
                <a:moveTo>
                  <a:pt x="0" y="0"/>
                </a:moveTo>
                <a:lnTo>
                  <a:pt x="709612" y="578069"/>
                </a:lnTo>
                <a:lnTo>
                  <a:pt x="709612" y="1671635"/>
                </a:lnTo>
                <a:lnTo>
                  <a:pt x="189293" y="1671635"/>
                </a:lnTo>
                <a:lnTo>
                  <a:pt x="0" y="151743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46">
            <a:extLst>
              <a:ext uri="{FF2B5EF4-FFF2-40B4-BE49-F238E27FC236}">
                <a16:creationId xmlns:a16="http://schemas.microsoft.com/office/drawing/2014/main" id="{26B27121-84C3-4B13-BF63-FC689097F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000381"/>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9EC59F2A-3391-4680-823A-EB19F0C67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4803531"/>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0A8413F-D55B-496A-A28C-9D9D7434F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4232295"/>
            <a:ext cx="11547945" cy="210751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E9CCDCC-B1D3-950D-2EE5-175462C3E9F0}"/>
              </a:ext>
            </a:extLst>
          </p:cNvPr>
          <p:cNvSpPr>
            <a:spLocks noGrp="1"/>
          </p:cNvSpPr>
          <p:nvPr>
            <p:ph type="title"/>
          </p:nvPr>
        </p:nvSpPr>
        <p:spPr>
          <a:xfrm>
            <a:off x="1283914" y="4458361"/>
            <a:ext cx="4490646" cy="1655384"/>
          </a:xfrm>
        </p:spPr>
        <p:txBody>
          <a:bodyPr>
            <a:normAutofit/>
          </a:bodyPr>
          <a:lstStyle/>
          <a:p>
            <a:pPr algn="r"/>
            <a:r>
              <a:rPr lang="en-US" sz="3600" i="1" dirty="0">
                <a:solidFill>
                  <a:srgbClr val="FFFFFF"/>
                </a:solidFill>
                <a:ea typeface="+mj-lt"/>
                <a:cs typeface="+mj-lt"/>
              </a:rPr>
              <a:t>Monte Carlo</a:t>
            </a:r>
            <a:r>
              <a:rPr lang="en-US" sz="3600" dirty="0">
                <a:solidFill>
                  <a:srgbClr val="FFFFFF"/>
                </a:solidFill>
                <a:ea typeface="+mj-lt"/>
                <a:cs typeface="+mj-lt"/>
              </a:rPr>
              <a:t> approach</a:t>
            </a:r>
            <a:br>
              <a:rPr lang="en-US" sz="3600" dirty="0">
                <a:solidFill>
                  <a:srgbClr val="FFFFFF"/>
                </a:solidFill>
                <a:ea typeface="+mj-lt"/>
                <a:cs typeface="+mj-lt"/>
              </a:rPr>
            </a:br>
            <a:r>
              <a:rPr lang="en-US" sz="3600" dirty="0">
                <a:solidFill>
                  <a:srgbClr val="FFFFFF"/>
                </a:solidFill>
                <a:cs typeface="Calibri Light"/>
              </a:rPr>
              <a:t>(Policy #1)</a:t>
            </a:r>
            <a:endParaRPr lang="en-US" sz="3600" dirty="0">
              <a:solidFill>
                <a:srgbClr val="FFFFFF"/>
              </a:solidFill>
            </a:endParaRPr>
          </a:p>
        </p:txBody>
      </p:sp>
      <p:sp>
        <p:nvSpPr>
          <p:cNvPr id="3" name="Content Placeholder 2">
            <a:extLst>
              <a:ext uri="{FF2B5EF4-FFF2-40B4-BE49-F238E27FC236}">
                <a16:creationId xmlns:a16="http://schemas.microsoft.com/office/drawing/2014/main" id="{254150B9-383B-607D-58FB-7C21A60F4D81}"/>
              </a:ext>
            </a:extLst>
          </p:cNvPr>
          <p:cNvSpPr>
            <a:spLocks noGrp="1"/>
          </p:cNvSpPr>
          <p:nvPr>
            <p:ph idx="1"/>
          </p:nvPr>
        </p:nvSpPr>
        <p:spPr>
          <a:xfrm>
            <a:off x="6414419" y="4492406"/>
            <a:ext cx="5367267" cy="1587294"/>
          </a:xfrm>
        </p:spPr>
        <p:txBody>
          <a:bodyPr vert="horz" lIns="91440" tIns="45720" rIns="91440" bIns="45720" rtlCol="0" anchor="ctr">
            <a:normAutofit lnSpcReduction="10000"/>
          </a:bodyPr>
          <a:lstStyle/>
          <a:p>
            <a:r>
              <a:rPr lang="en-US" sz="2000" dirty="0">
                <a:solidFill>
                  <a:srgbClr val="FEFFFF"/>
                </a:solidFill>
                <a:ea typeface="+mn-lt"/>
                <a:cs typeface="+mn-lt"/>
              </a:rPr>
              <a:t>let’s just repeatedly execute the policy for 10,000 times </a:t>
            </a:r>
            <a:endParaRPr lang="en-US" sz="2000">
              <a:solidFill>
                <a:srgbClr val="FEFFFF"/>
              </a:solidFill>
              <a:ea typeface="+mn-lt"/>
              <a:cs typeface="+mn-lt"/>
            </a:endParaRPr>
          </a:p>
          <a:p>
            <a:r>
              <a:rPr lang="en-US" sz="2000" dirty="0">
                <a:ea typeface="+mn-lt"/>
                <a:cs typeface="+mn-lt"/>
              </a:rPr>
              <a:t>The highest total rewards we got is -1.16, and the lowest is around -8.5. On average, we achieved -1.7 per game.</a:t>
            </a:r>
            <a:endParaRPr lang="en-US" sz="2000" dirty="0">
              <a:solidFill>
                <a:srgbClr val="FEFFFF"/>
              </a:solidFill>
              <a:cs typeface="Calibri"/>
            </a:endParaRPr>
          </a:p>
        </p:txBody>
      </p:sp>
    </p:spTree>
    <p:extLst>
      <p:ext uri="{BB962C8B-B14F-4D97-AF65-F5344CB8AC3E}">
        <p14:creationId xmlns:p14="http://schemas.microsoft.com/office/powerpoint/2010/main" val="19222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6F61C45-3100-6CE2-2E8D-E5F753663E67}"/>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Definition</a:t>
            </a:r>
            <a:endParaRPr lang="en-US" sz="4000">
              <a:solidFill>
                <a:srgbClr val="FFFFFF"/>
              </a:solidFill>
            </a:endParaRPr>
          </a:p>
        </p:txBody>
      </p:sp>
      <p:sp>
        <p:nvSpPr>
          <p:cNvPr id="3" name="Content Placeholder 2">
            <a:extLst>
              <a:ext uri="{FF2B5EF4-FFF2-40B4-BE49-F238E27FC236}">
                <a16:creationId xmlns:a16="http://schemas.microsoft.com/office/drawing/2014/main" id="{E07E0CF5-64C6-E5E3-CB4B-3874382EB176}"/>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i="1" dirty="0">
                <a:ea typeface="+mn-lt"/>
                <a:cs typeface="+mn-lt"/>
              </a:rPr>
              <a:t>A sequential decision problem for a fully observable, stochastic environment with a Markovian transition model and additive rewards is called a Markov decision process, or MDP</a:t>
            </a:r>
            <a:endParaRPr lang="en-US" sz="2400" dirty="0">
              <a:ea typeface="+mn-lt"/>
              <a:cs typeface="+mn-lt"/>
            </a:endParaRPr>
          </a:p>
          <a:p>
            <a:r>
              <a:rPr lang="en-US" sz="2400" i="1" dirty="0">
                <a:ea typeface="+mn-lt"/>
                <a:cs typeface="+mn-lt"/>
              </a:rPr>
              <a:t>It consists </a:t>
            </a:r>
            <a:endParaRPr lang="en-US" sz="2400" dirty="0">
              <a:ea typeface="+mn-lt"/>
              <a:cs typeface="+mn-lt"/>
            </a:endParaRPr>
          </a:p>
          <a:p>
            <a:pPr lvl="1"/>
            <a:r>
              <a:rPr lang="en-US" i="1" dirty="0">
                <a:ea typeface="+mn-lt"/>
                <a:cs typeface="+mn-lt"/>
              </a:rPr>
              <a:t>Set of states (with an initial state s</a:t>
            </a:r>
            <a:r>
              <a:rPr lang="en-US" dirty="0">
                <a:ea typeface="+mn-lt"/>
                <a:cs typeface="+mn-lt"/>
              </a:rPr>
              <a:t>₀</a:t>
            </a:r>
            <a:r>
              <a:rPr lang="en-US" i="1" dirty="0">
                <a:ea typeface="+mn-lt"/>
                <a:cs typeface="+mn-lt"/>
              </a:rPr>
              <a:t>)</a:t>
            </a:r>
            <a:endParaRPr lang="en-US">
              <a:ea typeface="+mn-lt"/>
              <a:cs typeface="+mn-lt"/>
            </a:endParaRPr>
          </a:p>
          <a:p>
            <a:pPr lvl="1"/>
            <a:r>
              <a:rPr lang="en-US" i="1" dirty="0">
                <a:ea typeface="+mn-lt"/>
                <a:cs typeface="+mn-lt"/>
              </a:rPr>
              <a:t>Set ACTIONS</a:t>
            </a:r>
            <a:r>
              <a:rPr lang="en-US" dirty="0">
                <a:ea typeface="+mn-lt"/>
                <a:cs typeface="+mn-lt"/>
              </a:rPr>
              <a:t>(</a:t>
            </a:r>
            <a:r>
              <a:rPr lang="en-US" i="1" dirty="0">
                <a:ea typeface="+mn-lt"/>
                <a:cs typeface="+mn-lt"/>
              </a:rPr>
              <a:t>s</a:t>
            </a:r>
            <a:r>
              <a:rPr lang="en-US" dirty="0">
                <a:ea typeface="+mn-lt"/>
                <a:cs typeface="+mn-lt"/>
              </a:rPr>
              <a:t>)</a:t>
            </a:r>
            <a:r>
              <a:rPr lang="en-US" i="1" dirty="0">
                <a:ea typeface="+mn-lt"/>
                <a:cs typeface="+mn-lt"/>
              </a:rPr>
              <a:t> of actions in each state </a:t>
            </a:r>
            <a:endParaRPr lang="en-US">
              <a:ea typeface="+mn-lt"/>
              <a:cs typeface="+mn-lt"/>
            </a:endParaRPr>
          </a:p>
          <a:p>
            <a:pPr lvl="1"/>
            <a:r>
              <a:rPr lang="en-US" i="1" dirty="0">
                <a:ea typeface="+mn-lt"/>
                <a:cs typeface="+mn-lt"/>
              </a:rPr>
              <a:t>Transition model P</a:t>
            </a:r>
            <a:r>
              <a:rPr lang="en-US" dirty="0">
                <a:ea typeface="+mn-lt"/>
                <a:cs typeface="+mn-lt"/>
              </a:rPr>
              <a:t>(</a:t>
            </a:r>
            <a:r>
              <a:rPr lang="en-US" i="1" dirty="0">
                <a:ea typeface="+mn-lt"/>
                <a:cs typeface="+mn-lt"/>
              </a:rPr>
              <a:t>s</a:t>
            </a:r>
            <a:r>
              <a:rPr lang="en-US" dirty="0">
                <a:ea typeface="+mn-lt"/>
                <a:cs typeface="+mn-lt"/>
              </a:rPr>
              <a:t>′</a:t>
            </a:r>
            <a:r>
              <a:rPr lang="en-US" i="1" dirty="0">
                <a:ea typeface="+mn-lt"/>
                <a:cs typeface="+mn-lt"/>
              </a:rPr>
              <a:t>| s, a</a:t>
            </a:r>
            <a:r>
              <a:rPr lang="en-US" dirty="0">
                <a:ea typeface="+mn-lt"/>
                <a:cs typeface="+mn-lt"/>
              </a:rPr>
              <a:t>)</a:t>
            </a:r>
          </a:p>
          <a:p>
            <a:pPr lvl="1"/>
            <a:r>
              <a:rPr lang="en-US" dirty="0">
                <a:ea typeface="+mn-lt"/>
                <a:cs typeface="+mn-lt"/>
              </a:rPr>
              <a:t>R</a:t>
            </a:r>
            <a:r>
              <a:rPr lang="en-US" i="1" dirty="0">
                <a:ea typeface="+mn-lt"/>
                <a:cs typeface="+mn-lt"/>
              </a:rPr>
              <a:t>eward function R</a:t>
            </a:r>
            <a:r>
              <a:rPr lang="en-US" dirty="0">
                <a:ea typeface="+mn-lt"/>
                <a:cs typeface="+mn-lt"/>
              </a:rPr>
              <a:t>(</a:t>
            </a:r>
            <a:r>
              <a:rPr lang="en-US" i="1" dirty="0">
                <a:ea typeface="+mn-lt"/>
                <a:cs typeface="+mn-lt"/>
              </a:rPr>
              <a:t>s</a:t>
            </a:r>
            <a:r>
              <a:rPr lang="en-US" dirty="0">
                <a:ea typeface="+mn-lt"/>
                <a:cs typeface="+mn-lt"/>
              </a:rPr>
              <a:t>)</a:t>
            </a:r>
            <a:r>
              <a:rPr lang="en-US" i="1" dirty="0">
                <a:ea typeface="+mn-lt"/>
                <a:cs typeface="+mn-lt"/>
              </a:rPr>
              <a:t>.</a:t>
            </a:r>
            <a:endParaRPr lang="en-US">
              <a:cs typeface="Calibri"/>
            </a:endParaRPr>
          </a:p>
        </p:txBody>
      </p:sp>
    </p:spTree>
    <p:extLst>
      <p:ext uri="{BB962C8B-B14F-4D97-AF65-F5344CB8AC3E}">
        <p14:creationId xmlns:p14="http://schemas.microsoft.com/office/powerpoint/2010/main" val="134871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970B91-29E2-4F24-B764-43BD5568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picture containing qr code&#10;&#10;Description automatically generated">
            <a:extLst>
              <a:ext uri="{FF2B5EF4-FFF2-40B4-BE49-F238E27FC236}">
                <a16:creationId xmlns:a16="http://schemas.microsoft.com/office/drawing/2014/main" id="{BAF86155-AB40-ED97-7139-EA81A094F2D3}"/>
              </a:ext>
            </a:extLst>
          </p:cNvPr>
          <p:cNvPicPr>
            <a:picLocks noChangeAspect="1"/>
          </p:cNvPicPr>
          <p:nvPr/>
        </p:nvPicPr>
        <p:blipFill>
          <a:blip r:embed="rId2"/>
          <a:stretch>
            <a:fillRect/>
          </a:stretch>
        </p:blipFill>
        <p:spPr>
          <a:xfrm>
            <a:off x="83189" y="150538"/>
            <a:ext cx="7113149" cy="4074257"/>
          </a:xfrm>
          <a:prstGeom prst="rect">
            <a:avLst/>
          </a:prstGeom>
        </p:spPr>
      </p:pic>
      <p:sp>
        <p:nvSpPr>
          <p:cNvPr id="13" name="Freeform: Shape 12">
            <a:extLst>
              <a:ext uri="{FF2B5EF4-FFF2-40B4-BE49-F238E27FC236}">
                <a16:creationId xmlns:a16="http://schemas.microsoft.com/office/drawing/2014/main" id="{410C1444-5E64-4361-A98D-1098E1813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184987"/>
            <a:ext cx="709612" cy="1671635"/>
          </a:xfrm>
          <a:custGeom>
            <a:avLst/>
            <a:gdLst>
              <a:gd name="connsiteX0" fmla="*/ 0 w 709612"/>
              <a:gd name="connsiteY0" fmla="*/ 0 h 1671635"/>
              <a:gd name="connsiteX1" fmla="*/ 709612 w 709612"/>
              <a:gd name="connsiteY1" fmla="*/ 578069 h 1671635"/>
              <a:gd name="connsiteX2" fmla="*/ 709612 w 709612"/>
              <a:gd name="connsiteY2" fmla="*/ 1671635 h 1671635"/>
              <a:gd name="connsiteX3" fmla="*/ 189293 w 709612"/>
              <a:gd name="connsiteY3" fmla="*/ 1671635 h 1671635"/>
              <a:gd name="connsiteX4" fmla="*/ 0 w 709612"/>
              <a:gd name="connsiteY4" fmla="*/ 1517432 h 167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2" h="1671635">
                <a:moveTo>
                  <a:pt x="0" y="0"/>
                </a:moveTo>
                <a:lnTo>
                  <a:pt x="709612" y="578069"/>
                </a:lnTo>
                <a:lnTo>
                  <a:pt x="709612" y="1671635"/>
                </a:lnTo>
                <a:lnTo>
                  <a:pt x="189293" y="1671635"/>
                </a:lnTo>
                <a:lnTo>
                  <a:pt x="0" y="151743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46">
            <a:extLst>
              <a:ext uri="{FF2B5EF4-FFF2-40B4-BE49-F238E27FC236}">
                <a16:creationId xmlns:a16="http://schemas.microsoft.com/office/drawing/2014/main" id="{26B27121-84C3-4B13-BF63-FC689097F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000381"/>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9EC59F2A-3391-4680-823A-EB19F0C67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4803531"/>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0A8413F-D55B-496A-A28C-9D9D7434F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4232295"/>
            <a:ext cx="11547945" cy="210751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E9CCDCC-B1D3-950D-2EE5-175462C3E9F0}"/>
              </a:ext>
            </a:extLst>
          </p:cNvPr>
          <p:cNvSpPr>
            <a:spLocks noGrp="1"/>
          </p:cNvSpPr>
          <p:nvPr>
            <p:ph type="title"/>
          </p:nvPr>
        </p:nvSpPr>
        <p:spPr>
          <a:xfrm>
            <a:off x="1283914" y="4458361"/>
            <a:ext cx="4490646" cy="1655384"/>
          </a:xfrm>
        </p:spPr>
        <p:txBody>
          <a:bodyPr>
            <a:normAutofit/>
          </a:bodyPr>
          <a:lstStyle/>
          <a:p>
            <a:pPr algn="r"/>
            <a:r>
              <a:rPr lang="en-US" sz="3600" i="1" dirty="0">
                <a:solidFill>
                  <a:srgbClr val="FFFFFF"/>
                </a:solidFill>
                <a:ea typeface="+mj-lt"/>
                <a:cs typeface="+mj-lt"/>
              </a:rPr>
              <a:t>Monte Carlo</a:t>
            </a:r>
            <a:r>
              <a:rPr lang="en-US" sz="3600" dirty="0">
                <a:solidFill>
                  <a:srgbClr val="FFFFFF"/>
                </a:solidFill>
                <a:ea typeface="+mj-lt"/>
                <a:cs typeface="+mj-lt"/>
              </a:rPr>
              <a:t> approach</a:t>
            </a:r>
            <a:br>
              <a:rPr lang="en-US" sz="3600" dirty="0">
                <a:solidFill>
                  <a:srgbClr val="FFFFFF"/>
                </a:solidFill>
                <a:ea typeface="+mj-lt"/>
                <a:cs typeface="+mj-lt"/>
              </a:rPr>
            </a:br>
            <a:r>
              <a:rPr lang="en-US" sz="3600" dirty="0">
                <a:solidFill>
                  <a:srgbClr val="FFFFFF"/>
                </a:solidFill>
                <a:cs typeface="Calibri Light"/>
              </a:rPr>
              <a:t>(Policy #2)</a:t>
            </a:r>
            <a:endParaRPr lang="en-US" sz="3600" dirty="0">
              <a:solidFill>
                <a:srgbClr val="FFFFFF"/>
              </a:solidFill>
            </a:endParaRPr>
          </a:p>
        </p:txBody>
      </p:sp>
      <p:sp>
        <p:nvSpPr>
          <p:cNvPr id="3" name="Content Placeholder 2">
            <a:extLst>
              <a:ext uri="{FF2B5EF4-FFF2-40B4-BE49-F238E27FC236}">
                <a16:creationId xmlns:a16="http://schemas.microsoft.com/office/drawing/2014/main" id="{254150B9-383B-607D-58FB-7C21A60F4D81}"/>
              </a:ext>
            </a:extLst>
          </p:cNvPr>
          <p:cNvSpPr>
            <a:spLocks noGrp="1"/>
          </p:cNvSpPr>
          <p:nvPr>
            <p:ph idx="1"/>
          </p:nvPr>
        </p:nvSpPr>
        <p:spPr>
          <a:xfrm>
            <a:off x="6414419" y="4492406"/>
            <a:ext cx="5367267" cy="1587294"/>
          </a:xfrm>
        </p:spPr>
        <p:txBody>
          <a:bodyPr vert="horz" lIns="91440" tIns="45720" rIns="91440" bIns="45720" rtlCol="0" anchor="ctr">
            <a:normAutofit/>
          </a:bodyPr>
          <a:lstStyle/>
          <a:p>
            <a:r>
              <a:rPr lang="en-US" sz="2000" dirty="0">
                <a:ea typeface="+mn-lt"/>
                <a:cs typeface="+mn-lt"/>
              </a:rPr>
              <a:t>The highest is 0.8 which in fact is as good as we can get. The average is -1.2 which is better than the previous random policy #1. However, the lowest is -55 which is way worse than -8.5 of random policy #1.</a:t>
            </a:r>
          </a:p>
        </p:txBody>
      </p:sp>
      <p:pic>
        <p:nvPicPr>
          <p:cNvPr id="5" name="Picture 6" descr="Chart&#10;&#10;Description automatically generated">
            <a:extLst>
              <a:ext uri="{FF2B5EF4-FFF2-40B4-BE49-F238E27FC236}">
                <a16:creationId xmlns:a16="http://schemas.microsoft.com/office/drawing/2014/main" id="{D6208EC6-359D-73AE-6AB8-24E71DA479AC}"/>
              </a:ext>
            </a:extLst>
          </p:cNvPr>
          <p:cNvPicPr>
            <a:picLocks noChangeAspect="1"/>
          </p:cNvPicPr>
          <p:nvPr/>
        </p:nvPicPr>
        <p:blipFill>
          <a:blip r:embed="rId3"/>
          <a:stretch>
            <a:fillRect/>
          </a:stretch>
        </p:blipFill>
        <p:spPr>
          <a:xfrm>
            <a:off x="8153400" y="776244"/>
            <a:ext cx="3969833" cy="2592047"/>
          </a:xfrm>
          <a:prstGeom prst="rect">
            <a:avLst/>
          </a:prstGeom>
        </p:spPr>
      </p:pic>
    </p:spTree>
    <p:extLst>
      <p:ext uri="{BB962C8B-B14F-4D97-AF65-F5344CB8AC3E}">
        <p14:creationId xmlns:p14="http://schemas.microsoft.com/office/powerpoint/2010/main" val="303118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970B91-29E2-4F24-B764-43BD5568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picture containing qr code&#10;&#10;Description automatically generated">
            <a:extLst>
              <a:ext uri="{FF2B5EF4-FFF2-40B4-BE49-F238E27FC236}">
                <a16:creationId xmlns:a16="http://schemas.microsoft.com/office/drawing/2014/main" id="{BAF86155-AB40-ED97-7139-EA81A094F2D3}"/>
              </a:ext>
            </a:extLst>
          </p:cNvPr>
          <p:cNvPicPr>
            <a:picLocks noChangeAspect="1"/>
          </p:cNvPicPr>
          <p:nvPr/>
        </p:nvPicPr>
        <p:blipFill>
          <a:blip r:embed="rId2"/>
          <a:stretch>
            <a:fillRect/>
          </a:stretch>
        </p:blipFill>
        <p:spPr>
          <a:xfrm>
            <a:off x="83189" y="150538"/>
            <a:ext cx="7113149" cy="4074257"/>
          </a:xfrm>
          <a:prstGeom prst="rect">
            <a:avLst/>
          </a:prstGeom>
        </p:spPr>
      </p:pic>
      <p:sp>
        <p:nvSpPr>
          <p:cNvPr id="13" name="Freeform: Shape 12">
            <a:extLst>
              <a:ext uri="{FF2B5EF4-FFF2-40B4-BE49-F238E27FC236}">
                <a16:creationId xmlns:a16="http://schemas.microsoft.com/office/drawing/2014/main" id="{410C1444-5E64-4361-A98D-1098E1813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184987"/>
            <a:ext cx="709612" cy="1671635"/>
          </a:xfrm>
          <a:custGeom>
            <a:avLst/>
            <a:gdLst>
              <a:gd name="connsiteX0" fmla="*/ 0 w 709612"/>
              <a:gd name="connsiteY0" fmla="*/ 0 h 1671635"/>
              <a:gd name="connsiteX1" fmla="*/ 709612 w 709612"/>
              <a:gd name="connsiteY1" fmla="*/ 578069 h 1671635"/>
              <a:gd name="connsiteX2" fmla="*/ 709612 w 709612"/>
              <a:gd name="connsiteY2" fmla="*/ 1671635 h 1671635"/>
              <a:gd name="connsiteX3" fmla="*/ 189293 w 709612"/>
              <a:gd name="connsiteY3" fmla="*/ 1671635 h 1671635"/>
              <a:gd name="connsiteX4" fmla="*/ 0 w 709612"/>
              <a:gd name="connsiteY4" fmla="*/ 1517432 h 167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2" h="1671635">
                <a:moveTo>
                  <a:pt x="0" y="0"/>
                </a:moveTo>
                <a:lnTo>
                  <a:pt x="709612" y="578069"/>
                </a:lnTo>
                <a:lnTo>
                  <a:pt x="709612" y="1671635"/>
                </a:lnTo>
                <a:lnTo>
                  <a:pt x="189293" y="1671635"/>
                </a:lnTo>
                <a:lnTo>
                  <a:pt x="0" y="151743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46">
            <a:extLst>
              <a:ext uri="{FF2B5EF4-FFF2-40B4-BE49-F238E27FC236}">
                <a16:creationId xmlns:a16="http://schemas.microsoft.com/office/drawing/2014/main" id="{26B27121-84C3-4B13-BF63-FC689097F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000381"/>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9EC59F2A-3391-4680-823A-EB19F0C67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4803531"/>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0A8413F-D55B-496A-A28C-9D9D7434F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4232295"/>
            <a:ext cx="11547945" cy="210751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E9CCDCC-B1D3-950D-2EE5-175462C3E9F0}"/>
              </a:ext>
            </a:extLst>
          </p:cNvPr>
          <p:cNvSpPr>
            <a:spLocks noGrp="1"/>
          </p:cNvSpPr>
          <p:nvPr>
            <p:ph type="title"/>
          </p:nvPr>
        </p:nvSpPr>
        <p:spPr>
          <a:xfrm>
            <a:off x="1283914" y="4458361"/>
            <a:ext cx="4490646" cy="1655384"/>
          </a:xfrm>
        </p:spPr>
        <p:txBody>
          <a:bodyPr>
            <a:normAutofit/>
          </a:bodyPr>
          <a:lstStyle/>
          <a:p>
            <a:pPr algn="r"/>
            <a:r>
              <a:rPr lang="en-US" sz="3600" i="1" dirty="0">
                <a:solidFill>
                  <a:srgbClr val="FFFFFF"/>
                </a:solidFill>
                <a:ea typeface="+mj-lt"/>
                <a:cs typeface="+mj-lt"/>
              </a:rPr>
              <a:t>Monte Carlo</a:t>
            </a:r>
            <a:r>
              <a:rPr lang="en-US" sz="3600" dirty="0">
                <a:solidFill>
                  <a:srgbClr val="FFFFFF"/>
                </a:solidFill>
                <a:ea typeface="+mj-lt"/>
                <a:cs typeface="+mj-lt"/>
              </a:rPr>
              <a:t> approach</a:t>
            </a:r>
            <a:br>
              <a:rPr lang="en-US" sz="3600" dirty="0">
                <a:solidFill>
                  <a:srgbClr val="FFFFFF"/>
                </a:solidFill>
                <a:ea typeface="+mj-lt"/>
                <a:cs typeface="+mj-lt"/>
              </a:rPr>
            </a:br>
            <a:r>
              <a:rPr lang="en-US" sz="3600" dirty="0">
                <a:solidFill>
                  <a:srgbClr val="FFFFFF"/>
                </a:solidFill>
                <a:cs typeface="Calibri Light"/>
              </a:rPr>
              <a:t>(Policy #3)</a:t>
            </a:r>
            <a:endParaRPr lang="en-US" sz="3600" dirty="0">
              <a:solidFill>
                <a:srgbClr val="FFFFFF"/>
              </a:solidFill>
            </a:endParaRPr>
          </a:p>
        </p:txBody>
      </p:sp>
      <p:sp>
        <p:nvSpPr>
          <p:cNvPr id="3" name="Content Placeholder 2">
            <a:extLst>
              <a:ext uri="{FF2B5EF4-FFF2-40B4-BE49-F238E27FC236}">
                <a16:creationId xmlns:a16="http://schemas.microsoft.com/office/drawing/2014/main" id="{254150B9-383B-607D-58FB-7C21A60F4D81}"/>
              </a:ext>
            </a:extLst>
          </p:cNvPr>
          <p:cNvSpPr>
            <a:spLocks noGrp="1"/>
          </p:cNvSpPr>
          <p:nvPr>
            <p:ph idx="1"/>
          </p:nvPr>
        </p:nvSpPr>
        <p:spPr>
          <a:xfrm>
            <a:off x="6414419" y="4492406"/>
            <a:ext cx="5367267" cy="1587294"/>
          </a:xfrm>
        </p:spPr>
        <p:txBody>
          <a:bodyPr vert="horz" lIns="91440" tIns="45720" rIns="91440" bIns="45720" rtlCol="0" anchor="ctr">
            <a:normAutofit/>
          </a:bodyPr>
          <a:lstStyle/>
          <a:p>
            <a:r>
              <a:rPr lang="en-US" sz="2000" dirty="0">
                <a:ea typeface="+mn-lt"/>
                <a:cs typeface="+mn-lt"/>
              </a:rPr>
              <a:t>This one seems pretty good. The highest is 0.8, the lowest is -1.64, and the average is 0.7. Overall, this one seems much better than the previous two.</a:t>
            </a:r>
          </a:p>
        </p:txBody>
      </p:sp>
      <p:pic>
        <p:nvPicPr>
          <p:cNvPr id="4" name="Picture 6" descr="Chart&#10;&#10;Description automatically generated">
            <a:extLst>
              <a:ext uri="{FF2B5EF4-FFF2-40B4-BE49-F238E27FC236}">
                <a16:creationId xmlns:a16="http://schemas.microsoft.com/office/drawing/2014/main" id="{0071E324-F77A-90E3-1DD0-A261AA782823}"/>
              </a:ext>
            </a:extLst>
          </p:cNvPr>
          <p:cNvPicPr>
            <a:picLocks noChangeAspect="1"/>
          </p:cNvPicPr>
          <p:nvPr/>
        </p:nvPicPr>
        <p:blipFill>
          <a:blip r:embed="rId3"/>
          <a:stretch>
            <a:fillRect/>
          </a:stretch>
        </p:blipFill>
        <p:spPr>
          <a:xfrm>
            <a:off x="8106937" y="878463"/>
            <a:ext cx="3718931" cy="2424778"/>
          </a:xfrm>
          <a:prstGeom prst="rect">
            <a:avLst/>
          </a:prstGeom>
        </p:spPr>
      </p:pic>
    </p:spTree>
    <p:extLst>
      <p:ext uri="{BB962C8B-B14F-4D97-AF65-F5344CB8AC3E}">
        <p14:creationId xmlns:p14="http://schemas.microsoft.com/office/powerpoint/2010/main" val="115672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3B888B5-C71B-35AC-3749-00113A4EEA14}"/>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rPr>
              <a:t>How to find an optimal policy?</a:t>
            </a:r>
            <a:endParaRPr lang="en-US" sz="4800">
              <a:solidFill>
                <a:schemeClr val="bg1"/>
              </a:solidFill>
            </a:endParaRPr>
          </a:p>
          <a:p>
            <a:endParaRPr lang="en-US" sz="4800">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888BAB76-6BCB-F4C8-A350-740026064383}"/>
              </a:ext>
            </a:extLst>
          </p:cNvPr>
          <p:cNvGraphicFramePr>
            <a:graphicFrameLocks noGrp="1"/>
          </p:cNvGraphicFramePr>
          <p:nvPr>
            <p:ph idx="1"/>
            <p:extLst>
              <p:ext uri="{D42A27DB-BD31-4B8C-83A1-F6EECF244321}">
                <p14:modId xmlns:p14="http://schemas.microsoft.com/office/powerpoint/2010/main" val="390620553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750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2" name="Freeform: Shape 21">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81875DC-6C83-82E8-CA02-55195ED86602}"/>
              </a:ext>
            </a:extLst>
          </p:cNvPr>
          <p:cNvSpPr>
            <a:spLocks noGrp="1"/>
          </p:cNvSpPr>
          <p:nvPr>
            <p:ph type="title"/>
          </p:nvPr>
        </p:nvSpPr>
        <p:spPr>
          <a:xfrm>
            <a:off x="765051" y="662400"/>
            <a:ext cx="3384000" cy="1492132"/>
          </a:xfrm>
        </p:spPr>
        <p:txBody>
          <a:bodyPr anchor="t">
            <a:normAutofit/>
          </a:bodyPr>
          <a:lstStyle/>
          <a:p>
            <a:br>
              <a:rPr lang="en-US" sz="2400" b="1">
                <a:solidFill>
                  <a:schemeClr val="bg1"/>
                </a:solidFill>
              </a:rPr>
            </a:br>
            <a:r>
              <a:rPr lang="en-US" sz="2400" b="1">
                <a:solidFill>
                  <a:schemeClr val="bg1"/>
                </a:solidFill>
              </a:rPr>
              <a:t>Markov decision process: policy iteration</a:t>
            </a:r>
            <a:endParaRPr lang="en-US" sz="2400">
              <a:solidFill>
                <a:schemeClr val="bg1"/>
              </a:solidFill>
            </a:endParaRPr>
          </a:p>
          <a:p>
            <a:endParaRPr lang="en-US" sz="2400" b="1">
              <a:solidFill>
                <a:schemeClr val="bg1"/>
              </a:solidFill>
              <a:cs typeface="Calibri Light"/>
            </a:endParaRPr>
          </a:p>
          <a:p>
            <a:endParaRPr lang="en-US" sz="2400">
              <a:solidFill>
                <a:schemeClr val="bg1"/>
              </a:solidFill>
              <a:cs typeface="Calibri Light"/>
            </a:endParaRPr>
          </a:p>
        </p:txBody>
      </p:sp>
      <p:sp>
        <p:nvSpPr>
          <p:cNvPr id="3" name="Content Placeholder 2">
            <a:extLst>
              <a:ext uri="{FF2B5EF4-FFF2-40B4-BE49-F238E27FC236}">
                <a16:creationId xmlns:a16="http://schemas.microsoft.com/office/drawing/2014/main" id="{123E4104-CD81-5BDC-2D88-E6D01F98AE6A}"/>
              </a:ext>
            </a:extLst>
          </p:cNvPr>
          <p:cNvSpPr>
            <a:spLocks noGrp="1"/>
          </p:cNvSpPr>
          <p:nvPr>
            <p:ph idx="1"/>
          </p:nvPr>
        </p:nvSpPr>
        <p:spPr>
          <a:xfrm>
            <a:off x="765051" y="2286000"/>
            <a:ext cx="3384000" cy="3844800"/>
          </a:xfrm>
        </p:spPr>
        <p:txBody>
          <a:bodyPr vert="horz" lIns="91440" tIns="45720" rIns="91440" bIns="45720" rtlCol="0" anchor="t">
            <a:normAutofit/>
          </a:bodyPr>
          <a:lstStyle/>
          <a:p>
            <a:r>
              <a:rPr lang="en-US" sz="1600" dirty="0">
                <a:solidFill>
                  <a:schemeClr val="bg1">
                    <a:alpha val="60000"/>
                  </a:schemeClr>
                </a:solidFill>
                <a:ea typeface="Calibri"/>
                <a:cs typeface="Calibri"/>
              </a:rPr>
              <a:t>Policy iteration is used to find the optimal policy</a:t>
            </a:r>
          </a:p>
          <a:p>
            <a:r>
              <a:rPr lang="en-US" sz="1600" dirty="0">
                <a:solidFill>
                  <a:schemeClr val="bg1">
                    <a:alpha val="60000"/>
                  </a:schemeClr>
                </a:solidFill>
                <a:ea typeface="+mn-lt"/>
                <a:cs typeface="+mn-lt"/>
              </a:rPr>
              <a:t>In our grid world, a normal state has a reward of -0.04, a good green ending state has a reward of +1, and a bad red ending state has a reward of -1.</a:t>
            </a:r>
          </a:p>
          <a:p>
            <a:endParaRPr lang="en-US" sz="1600">
              <a:solidFill>
                <a:schemeClr val="bg1">
                  <a:alpha val="60000"/>
                </a:schemeClr>
              </a:solidFill>
              <a:cs typeface="Calibri"/>
            </a:endParaRPr>
          </a:p>
          <a:p>
            <a:r>
              <a:rPr lang="en-US" sz="1600" dirty="0">
                <a:solidFill>
                  <a:schemeClr val="bg1">
                    <a:alpha val="60000"/>
                  </a:schemeClr>
                </a:solidFill>
                <a:ea typeface="+mn-lt"/>
                <a:cs typeface="+mn-lt"/>
              </a:rPr>
              <a:t>Just imagine we are standing in our initial state </a:t>
            </a:r>
            <a:r>
              <a:rPr lang="en-US" sz="1600" i="1" dirty="0">
                <a:solidFill>
                  <a:schemeClr val="bg1">
                    <a:alpha val="60000"/>
                  </a:schemeClr>
                </a:solidFill>
                <a:ea typeface="+mn-lt"/>
                <a:cs typeface="+mn-lt"/>
              </a:rPr>
              <a:t>s</a:t>
            </a:r>
            <a:r>
              <a:rPr lang="en-US" sz="1600" dirty="0">
                <a:solidFill>
                  <a:schemeClr val="bg1">
                    <a:alpha val="60000"/>
                  </a:schemeClr>
                </a:solidFill>
                <a:ea typeface="+mn-lt"/>
                <a:cs typeface="+mn-lt"/>
              </a:rPr>
              <a:t> = 8 and we need to decide which action to take: either go right to </a:t>
            </a:r>
            <a:r>
              <a:rPr lang="en-US" sz="1600" i="1" dirty="0">
                <a:solidFill>
                  <a:schemeClr val="bg1">
                    <a:alpha val="60000"/>
                  </a:schemeClr>
                </a:solidFill>
                <a:ea typeface="+mn-lt"/>
                <a:cs typeface="+mn-lt"/>
              </a:rPr>
              <a:t>s</a:t>
            </a:r>
            <a:r>
              <a:rPr lang="en-US" sz="1600" dirty="0">
                <a:solidFill>
                  <a:schemeClr val="bg1">
                    <a:alpha val="60000"/>
                  </a:schemeClr>
                </a:solidFill>
                <a:ea typeface="+mn-lt"/>
                <a:cs typeface="+mn-lt"/>
              </a:rPr>
              <a:t> = 9 or go up to </a:t>
            </a:r>
            <a:r>
              <a:rPr lang="en-US" sz="1600" i="1" dirty="0">
                <a:solidFill>
                  <a:schemeClr val="bg1">
                    <a:alpha val="60000"/>
                  </a:schemeClr>
                </a:solidFill>
                <a:ea typeface="+mn-lt"/>
                <a:cs typeface="+mn-lt"/>
              </a:rPr>
              <a:t>s</a:t>
            </a:r>
            <a:r>
              <a:rPr lang="en-US" sz="1600" dirty="0">
                <a:solidFill>
                  <a:schemeClr val="bg1">
                    <a:alpha val="60000"/>
                  </a:schemeClr>
                </a:solidFill>
                <a:ea typeface="+mn-lt"/>
                <a:cs typeface="+mn-lt"/>
              </a:rPr>
              <a:t>= 4. The state </a:t>
            </a:r>
            <a:r>
              <a:rPr lang="en-US" sz="1600" i="1" dirty="0">
                <a:solidFill>
                  <a:schemeClr val="bg1">
                    <a:alpha val="60000"/>
                  </a:schemeClr>
                </a:solidFill>
                <a:ea typeface="+mn-lt"/>
                <a:cs typeface="+mn-lt"/>
              </a:rPr>
              <a:t>s</a:t>
            </a:r>
            <a:r>
              <a:rPr lang="en-US" sz="1600" dirty="0">
                <a:solidFill>
                  <a:schemeClr val="bg1">
                    <a:alpha val="60000"/>
                  </a:schemeClr>
                </a:solidFill>
                <a:ea typeface="+mn-lt"/>
                <a:cs typeface="+mn-lt"/>
              </a:rPr>
              <a:t> = 9 gives us a reward of -0.04 and so does the state </a:t>
            </a:r>
            <a:r>
              <a:rPr lang="en-US" sz="1600" i="1" dirty="0">
                <a:solidFill>
                  <a:schemeClr val="bg1">
                    <a:alpha val="60000"/>
                  </a:schemeClr>
                </a:solidFill>
                <a:ea typeface="+mn-lt"/>
                <a:cs typeface="+mn-lt"/>
              </a:rPr>
              <a:t>s</a:t>
            </a:r>
            <a:r>
              <a:rPr lang="en-US" sz="1600" dirty="0">
                <a:solidFill>
                  <a:schemeClr val="bg1">
                    <a:alpha val="60000"/>
                  </a:schemeClr>
                </a:solidFill>
                <a:ea typeface="+mn-lt"/>
                <a:cs typeface="+mn-lt"/>
              </a:rPr>
              <a:t> = 4.</a:t>
            </a:r>
            <a:endParaRPr lang="en-US" sz="1600" dirty="0">
              <a:solidFill>
                <a:schemeClr val="bg1">
                  <a:alpha val="60000"/>
                </a:schemeClr>
              </a:solidFill>
              <a:cs typeface="Calibri"/>
            </a:endParaRPr>
          </a:p>
        </p:txBody>
      </p:sp>
      <p:pic>
        <p:nvPicPr>
          <p:cNvPr id="4" name="Picture 4" descr="Table, calendar&#10;&#10;Description automatically generated">
            <a:extLst>
              <a:ext uri="{FF2B5EF4-FFF2-40B4-BE49-F238E27FC236}">
                <a16:creationId xmlns:a16="http://schemas.microsoft.com/office/drawing/2014/main" id="{63A8AA37-5E53-ECEA-B0FE-DC3196FC2955}"/>
              </a:ext>
            </a:extLst>
          </p:cNvPr>
          <p:cNvPicPr>
            <a:picLocks noChangeAspect="1"/>
          </p:cNvPicPr>
          <p:nvPr/>
        </p:nvPicPr>
        <p:blipFill>
          <a:blip r:embed="rId2"/>
          <a:stretch>
            <a:fillRect/>
          </a:stretch>
        </p:blipFill>
        <p:spPr>
          <a:xfrm>
            <a:off x="5411053" y="1181198"/>
            <a:ext cx="6014185" cy="4495603"/>
          </a:xfrm>
          <a:prstGeom prst="rect">
            <a:avLst/>
          </a:prstGeom>
        </p:spPr>
      </p:pic>
    </p:spTree>
    <p:extLst>
      <p:ext uri="{BB962C8B-B14F-4D97-AF65-F5344CB8AC3E}">
        <p14:creationId xmlns:p14="http://schemas.microsoft.com/office/powerpoint/2010/main" val="374764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0E648-8383-4C42-21D7-3532567B614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b="1"/>
              <a:t>Policy as a path of a tree</a:t>
            </a:r>
            <a:endParaRPr lang="en-US" sz="4200"/>
          </a:p>
          <a:p>
            <a:endParaRPr lang="en-US" sz="4200"/>
          </a:p>
        </p:txBody>
      </p:sp>
      <p:sp>
        <p:nvSpPr>
          <p:cNvPr id="21" name="Content Placeholder 20">
            <a:extLst>
              <a:ext uri="{FF2B5EF4-FFF2-40B4-BE49-F238E27FC236}">
                <a16:creationId xmlns:a16="http://schemas.microsoft.com/office/drawing/2014/main" id="{CBC53F20-79A1-C05A-B1B2-EEFD8D513E79}"/>
              </a:ext>
            </a:extLst>
          </p:cNvPr>
          <p:cNvSpPr>
            <a:spLocks noGrp="1"/>
          </p:cNvSpPr>
          <p:nvPr>
            <p:ph idx="1"/>
          </p:nvPr>
        </p:nvSpPr>
        <p:spPr>
          <a:xfrm>
            <a:off x="1116498" y="2267170"/>
            <a:ext cx="4613919" cy="813816"/>
          </a:xfrm>
        </p:spPr>
        <p:txBody>
          <a:bodyPr vert="horz" lIns="91440" tIns="45720" rIns="91440" bIns="45720" rtlCol="0" anchor="t">
            <a:normAutofit/>
          </a:bodyPr>
          <a:lstStyle/>
          <a:p>
            <a:pPr marL="0" indent="0">
              <a:buNone/>
            </a:pPr>
            <a:r>
              <a:rPr lang="en-US" sz="2000"/>
              <a:t>Backup Problem?</a:t>
            </a:r>
          </a:p>
        </p:txBody>
      </p:sp>
      <p:sp>
        <p:nvSpPr>
          <p:cNvPr id="37" name="Rectangle 3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0"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Shape&#10;&#10;Description automatically generated">
            <a:extLst>
              <a:ext uri="{FF2B5EF4-FFF2-40B4-BE49-F238E27FC236}">
                <a16:creationId xmlns:a16="http://schemas.microsoft.com/office/drawing/2014/main" id="{2240CA0C-8D77-29D8-3A9C-7C01CEC76877}"/>
              </a:ext>
            </a:extLst>
          </p:cNvPr>
          <p:cNvPicPr>
            <a:picLocks noChangeAspect="1"/>
          </p:cNvPicPr>
          <p:nvPr/>
        </p:nvPicPr>
        <p:blipFill>
          <a:blip r:embed="rId2"/>
          <a:stretch>
            <a:fillRect/>
          </a:stretch>
        </p:blipFill>
        <p:spPr>
          <a:xfrm>
            <a:off x="6479837" y="297338"/>
            <a:ext cx="5586942" cy="2681731"/>
          </a:xfrm>
          <a:prstGeom prst="rect">
            <a:avLst/>
          </a:prstGeom>
        </p:spPr>
      </p:pic>
      <p:sp>
        <p:nvSpPr>
          <p:cNvPr id="61" name="Rectangle 6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E53F92A3-8A81-2145-305C-5F1515432781}"/>
              </a:ext>
            </a:extLst>
          </p:cNvPr>
          <p:cNvPicPr>
            <a:picLocks noChangeAspect="1"/>
          </p:cNvPicPr>
          <p:nvPr/>
        </p:nvPicPr>
        <p:blipFill>
          <a:blip r:embed="rId3"/>
          <a:stretch>
            <a:fillRect/>
          </a:stretch>
        </p:blipFill>
        <p:spPr>
          <a:xfrm>
            <a:off x="1238934" y="3315854"/>
            <a:ext cx="4607481" cy="3455611"/>
          </a:xfrm>
          <a:prstGeom prst="rect">
            <a:avLst/>
          </a:prstGeom>
        </p:spPr>
      </p:pic>
      <p:pic>
        <p:nvPicPr>
          <p:cNvPr id="7" name="Picture 4" descr="Table, calendar&#10;&#10;Description automatically generated">
            <a:extLst>
              <a:ext uri="{FF2B5EF4-FFF2-40B4-BE49-F238E27FC236}">
                <a16:creationId xmlns:a16="http://schemas.microsoft.com/office/drawing/2014/main" id="{AD037572-382C-C894-CF77-D1F1C0FE8FFC}"/>
              </a:ext>
            </a:extLst>
          </p:cNvPr>
          <p:cNvPicPr>
            <a:picLocks noChangeAspect="1"/>
          </p:cNvPicPr>
          <p:nvPr/>
        </p:nvPicPr>
        <p:blipFill>
          <a:blip r:embed="rId4"/>
          <a:stretch>
            <a:fillRect/>
          </a:stretch>
        </p:blipFill>
        <p:spPr>
          <a:xfrm>
            <a:off x="6961864" y="3315854"/>
            <a:ext cx="4622890" cy="3455611"/>
          </a:xfrm>
          <a:prstGeom prst="rect">
            <a:avLst/>
          </a:prstGeom>
        </p:spPr>
      </p:pic>
    </p:spTree>
    <p:extLst>
      <p:ext uri="{BB962C8B-B14F-4D97-AF65-F5344CB8AC3E}">
        <p14:creationId xmlns:p14="http://schemas.microsoft.com/office/powerpoint/2010/main" val="3480997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45F62-8618-BB08-9204-98EA57A1228E}"/>
              </a:ext>
            </a:extLst>
          </p:cNvPr>
          <p:cNvSpPr>
            <a:spLocks noGrp="1"/>
          </p:cNvSpPr>
          <p:nvPr>
            <p:ph type="title"/>
          </p:nvPr>
        </p:nvSpPr>
        <p:spPr>
          <a:xfrm>
            <a:off x="1166648" y="655591"/>
            <a:ext cx="4929352" cy="2315616"/>
          </a:xfrm>
        </p:spPr>
        <p:txBody>
          <a:bodyPr>
            <a:normAutofit/>
          </a:bodyPr>
          <a:lstStyle/>
          <a:p>
            <a:r>
              <a:rPr lang="en-US" b="1" dirty="0"/>
              <a:t>Utility of states</a:t>
            </a:r>
            <a:endParaRPr lang="en-US" dirty="0"/>
          </a:p>
          <a:p>
            <a:endParaRPr lang="en-US" dirty="0">
              <a:cs typeface="Calibri Light"/>
            </a:endParaRPr>
          </a:p>
        </p:txBody>
      </p:sp>
      <p:sp>
        <p:nvSpPr>
          <p:cNvPr id="14" name="Rectangle 1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 calendar&#10;&#10;Description automatically generated">
            <a:extLst>
              <a:ext uri="{FF2B5EF4-FFF2-40B4-BE49-F238E27FC236}">
                <a16:creationId xmlns:a16="http://schemas.microsoft.com/office/drawing/2014/main" id="{19C6DE3C-A798-A691-3C5B-152F38D34CC2}"/>
              </a:ext>
            </a:extLst>
          </p:cNvPr>
          <p:cNvPicPr>
            <a:picLocks noChangeAspect="1"/>
          </p:cNvPicPr>
          <p:nvPr/>
        </p:nvPicPr>
        <p:blipFill>
          <a:blip r:embed="rId2"/>
          <a:stretch>
            <a:fillRect/>
          </a:stretch>
        </p:blipFill>
        <p:spPr>
          <a:xfrm>
            <a:off x="1453673" y="3420687"/>
            <a:ext cx="4355301" cy="3255588"/>
          </a:xfrm>
          <a:prstGeom prst="rect">
            <a:avLst/>
          </a:prstGeom>
        </p:spPr>
      </p:pic>
      <p:sp>
        <p:nvSpPr>
          <p:cNvPr id="3" name="Content Placeholder 2">
            <a:extLst>
              <a:ext uri="{FF2B5EF4-FFF2-40B4-BE49-F238E27FC236}">
                <a16:creationId xmlns:a16="http://schemas.microsoft.com/office/drawing/2014/main" id="{D3533276-5740-11B2-D069-0F42802B7213}"/>
              </a:ext>
            </a:extLst>
          </p:cNvPr>
          <p:cNvSpPr>
            <a:spLocks noGrp="1"/>
          </p:cNvSpPr>
          <p:nvPr>
            <p:ph idx="1"/>
          </p:nvPr>
        </p:nvSpPr>
        <p:spPr>
          <a:xfrm>
            <a:off x="7169101" y="817"/>
            <a:ext cx="4496426" cy="6478179"/>
          </a:xfrm>
        </p:spPr>
        <p:txBody>
          <a:bodyPr vert="horz" lIns="91440" tIns="45720" rIns="91440" bIns="45720" rtlCol="0" anchor="ctr">
            <a:normAutofit/>
          </a:bodyPr>
          <a:lstStyle/>
          <a:p>
            <a:endParaRPr lang="en-US" sz="2000" dirty="0">
              <a:ea typeface="+mn-lt"/>
              <a:cs typeface="+mn-lt"/>
            </a:endParaRPr>
          </a:p>
          <a:p>
            <a:r>
              <a:rPr lang="en-US" sz="2000" dirty="0">
                <a:ea typeface="+mn-lt"/>
                <a:cs typeface="+mn-lt"/>
              </a:rPr>
              <a:t>To perform </a:t>
            </a:r>
            <a:r>
              <a:rPr lang="en-US" sz="2000" i="1" dirty="0">
                <a:ea typeface="+mn-lt"/>
                <a:cs typeface="+mn-lt"/>
              </a:rPr>
              <a:t>backup</a:t>
            </a:r>
            <a:r>
              <a:rPr lang="en-US" sz="2000" dirty="0">
                <a:ea typeface="+mn-lt"/>
                <a:cs typeface="+mn-lt"/>
              </a:rPr>
              <a:t>, we introduce a concept called </a:t>
            </a:r>
            <a:r>
              <a:rPr lang="en-US" sz="2000" i="1" dirty="0">
                <a:ea typeface="+mn-lt"/>
                <a:cs typeface="+mn-lt"/>
              </a:rPr>
              <a:t>utility</a:t>
            </a:r>
            <a:r>
              <a:rPr lang="en-US" sz="2000" dirty="0">
                <a:ea typeface="+mn-lt"/>
                <a:cs typeface="+mn-lt"/>
              </a:rPr>
              <a:t> or </a:t>
            </a:r>
            <a:r>
              <a:rPr lang="en-US" sz="2000" i="1" dirty="0">
                <a:ea typeface="+mn-lt"/>
                <a:cs typeface="+mn-lt"/>
              </a:rPr>
              <a:t>value</a:t>
            </a:r>
            <a:r>
              <a:rPr lang="en-US" sz="2000" dirty="0">
                <a:ea typeface="+mn-lt"/>
                <a:cs typeface="+mn-lt"/>
              </a:rPr>
              <a:t>. Each state has a utility that represents how good it is in terms of leading to a good future path.</a:t>
            </a:r>
          </a:p>
          <a:p>
            <a:r>
              <a:rPr lang="en-US" sz="2000" dirty="0">
                <a:cs typeface="Calibri"/>
              </a:rPr>
              <a:t>States may have same reward but has different utility values (Ex. Two companies)</a:t>
            </a:r>
          </a:p>
          <a:p>
            <a:r>
              <a:rPr lang="en-US" sz="2000" dirty="0">
                <a:cs typeface="Calibri"/>
              </a:rPr>
              <a:t>From s8 choose either s4 or s9</a:t>
            </a:r>
          </a:p>
          <a:p>
            <a:r>
              <a:rPr lang="en-US" sz="2000" dirty="0">
                <a:cs typeface="Calibri"/>
              </a:rPr>
              <a:t>If you choose s4 the let take path [4 0 1 2 3]</a:t>
            </a:r>
          </a:p>
          <a:p>
            <a:r>
              <a:rPr lang="en-US" sz="2000" dirty="0">
                <a:cs typeface="Calibri"/>
              </a:rPr>
              <a:t>V[4]=-0.04-0.04-0.04-0.04+1=0.84</a:t>
            </a:r>
          </a:p>
          <a:p>
            <a:r>
              <a:rPr lang="en-US" sz="2000" dirty="0">
                <a:ea typeface="+mn-lt"/>
                <a:cs typeface="+mn-lt"/>
              </a:rPr>
              <a:t>If you choose s9 the let take path [9 10  11 7]</a:t>
            </a:r>
          </a:p>
          <a:p>
            <a:r>
              <a:rPr lang="en-US" sz="2000" dirty="0">
                <a:ea typeface="+mn-lt"/>
                <a:cs typeface="+mn-lt"/>
              </a:rPr>
              <a:t>V[9]=-0.04-0.04-0.04-1=-1.12</a:t>
            </a:r>
          </a:p>
          <a:p>
            <a:r>
              <a:rPr lang="en-US" sz="2000" dirty="0">
                <a:cs typeface="Calibri"/>
              </a:rPr>
              <a:t>So s4 is better than s9 for next move from s8 </a:t>
            </a:r>
          </a:p>
          <a:p>
            <a:pPr marL="0" indent="0">
              <a:buNone/>
            </a:pPr>
            <a:endParaRPr lang="en-US" sz="2000">
              <a:cs typeface="Calibri"/>
            </a:endParaRPr>
          </a:p>
          <a:p>
            <a:endParaRPr lang="en-US" sz="2000">
              <a:cs typeface="Calibri"/>
            </a:endParaRPr>
          </a:p>
        </p:txBody>
      </p:sp>
    </p:spTree>
    <p:extLst>
      <p:ext uri="{BB962C8B-B14F-4D97-AF65-F5344CB8AC3E}">
        <p14:creationId xmlns:p14="http://schemas.microsoft.com/office/powerpoint/2010/main" val="72662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1F0AD-8C69-D9D9-45F7-F254442E3BA5}"/>
              </a:ext>
            </a:extLst>
          </p:cNvPr>
          <p:cNvSpPr>
            <a:spLocks noGrp="1"/>
          </p:cNvSpPr>
          <p:nvPr>
            <p:ph type="title"/>
          </p:nvPr>
        </p:nvSpPr>
        <p:spPr>
          <a:xfrm>
            <a:off x="838200" y="556995"/>
            <a:ext cx="10515600" cy="1133693"/>
          </a:xfrm>
        </p:spPr>
        <p:txBody>
          <a:bodyPr>
            <a:normAutofit/>
          </a:bodyPr>
          <a:lstStyle/>
          <a:p>
            <a:r>
              <a:rPr lang="en-US" sz="5200">
                <a:ea typeface="+mj-lt"/>
                <a:cs typeface="+mj-lt"/>
              </a:rPr>
              <a:t>Utility of a state under a </a:t>
            </a:r>
            <a:r>
              <a:rPr lang="en-US" sz="5200" i="1">
                <a:ea typeface="+mj-lt"/>
                <a:cs typeface="+mj-lt"/>
              </a:rPr>
              <a:t>given policy</a:t>
            </a:r>
            <a:endParaRPr lang="en-US" sz="5200"/>
          </a:p>
        </p:txBody>
      </p:sp>
      <p:graphicFrame>
        <p:nvGraphicFramePr>
          <p:cNvPr id="5" name="Content Placeholder 2">
            <a:extLst>
              <a:ext uri="{FF2B5EF4-FFF2-40B4-BE49-F238E27FC236}">
                <a16:creationId xmlns:a16="http://schemas.microsoft.com/office/drawing/2014/main" id="{6D4FAD20-BE9F-36D5-B7BB-D419B49336CB}"/>
              </a:ext>
            </a:extLst>
          </p:cNvPr>
          <p:cNvGraphicFramePr>
            <a:graphicFrameLocks noGrp="1"/>
          </p:cNvGraphicFramePr>
          <p:nvPr>
            <p:ph idx="1"/>
            <p:extLst>
              <p:ext uri="{D42A27DB-BD31-4B8C-83A1-F6EECF244321}">
                <p14:modId xmlns:p14="http://schemas.microsoft.com/office/powerpoint/2010/main" val="35478909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328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57AB-AF86-1076-72AF-3C705704B4B9}"/>
              </a:ext>
            </a:extLst>
          </p:cNvPr>
          <p:cNvSpPr>
            <a:spLocks noGrp="1"/>
          </p:cNvSpPr>
          <p:nvPr>
            <p:ph type="title"/>
          </p:nvPr>
        </p:nvSpPr>
        <p:spPr>
          <a:xfrm>
            <a:off x="801099" y="1396289"/>
            <a:ext cx="4399093" cy="1325563"/>
          </a:xfrm>
        </p:spPr>
        <p:txBody>
          <a:bodyPr>
            <a:normAutofit/>
          </a:bodyPr>
          <a:lstStyle/>
          <a:p>
            <a:r>
              <a:rPr lang="en-US" dirty="0">
                <a:cs typeface="Calibri Light"/>
              </a:rPr>
              <a:t>Example</a:t>
            </a:r>
            <a:endParaRPr lang="en-US" dirty="0"/>
          </a:p>
        </p:txBody>
      </p:sp>
      <p:sp>
        <p:nvSpPr>
          <p:cNvPr id="9" name="Content Placeholder 8">
            <a:extLst>
              <a:ext uri="{FF2B5EF4-FFF2-40B4-BE49-F238E27FC236}">
                <a16:creationId xmlns:a16="http://schemas.microsoft.com/office/drawing/2014/main" id="{E2D3F24C-BC94-B98C-3992-0AD7BA15EFEE}"/>
              </a:ext>
            </a:extLst>
          </p:cNvPr>
          <p:cNvSpPr>
            <a:spLocks noGrp="1"/>
          </p:cNvSpPr>
          <p:nvPr>
            <p:ph idx="1"/>
          </p:nvPr>
        </p:nvSpPr>
        <p:spPr>
          <a:xfrm>
            <a:off x="805544" y="2871982"/>
            <a:ext cx="4399094" cy="3181684"/>
          </a:xfrm>
        </p:spPr>
        <p:txBody>
          <a:bodyPr anchor="t">
            <a:normAutofit/>
          </a:bodyPr>
          <a:lstStyle/>
          <a:p>
            <a:r>
              <a:rPr lang="en-US" sz="1800" dirty="0">
                <a:cs typeface="Calibri"/>
              </a:rPr>
              <a:t>V[6]=r[6]+r[10]+r[11]+r[7]=-1.2</a:t>
            </a:r>
          </a:p>
          <a:p>
            <a:endParaRPr lang="en-US" sz="1800" dirty="0">
              <a:cs typeface="Calibri"/>
            </a:endParaRPr>
          </a:p>
        </p:txBody>
      </p:sp>
      <p:sp>
        <p:nvSpPr>
          <p:cNvPr id="12" name="Freeform: Shape 11">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Table, calendar&#10;&#10;Description automatically generated">
            <a:extLst>
              <a:ext uri="{FF2B5EF4-FFF2-40B4-BE49-F238E27FC236}">
                <a16:creationId xmlns:a16="http://schemas.microsoft.com/office/drawing/2014/main" id="{2718AEE1-5946-D3ED-62DC-D539FBB0BADF}"/>
              </a:ext>
            </a:extLst>
          </p:cNvPr>
          <p:cNvPicPr>
            <a:picLocks noChangeAspect="1"/>
          </p:cNvPicPr>
          <p:nvPr/>
        </p:nvPicPr>
        <p:blipFill>
          <a:blip r:embed="rId2"/>
          <a:stretch>
            <a:fillRect/>
          </a:stretch>
        </p:blipFill>
        <p:spPr>
          <a:xfrm>
            <a:off x="7665074" y="599325"/>
            <a:ext cx="3667125" cy="2741177"/>
          </a:xfrm>
          <a:prstGeom prst="rect">
            <a:avLst/>
          </a:prstGeom>
        </p:spPr>
      </p:pic>
      <p:pic>
        <p:nvPicPr>
          <p:cNvPr id="4" name="Picture 4" descr="Shape, polygon&#10;&#10;Description automatically generated">
            <a:extLst>
              <a:ext uri="{FF2B5EF4-FFF2-40B4-BE49-F238E27FC236}">
                <a16:creationId xmlns:a16="http://schemas.microsoft.com/office/drawing/2014/main" id="{545B2CD4-6BB2-368B-940D-7C7EB54BF5A7}"/>
              </a:ext>
            </a:extLst>
          </p:cNvPr>
          <p:cNvPicPr>
            <a:picLocks noChangeAspect="1"/>
          </p:cNvPicPr>
          <p:nvPr/>
        </p:nvPicPr>
        <p:blipFill>
          <a:blip r:embed="rId3"/>
          <a:stretch>
            <a:fillRect/>
          </a:stretch>
        </p:blipFill>
        <p:spPr>
          <a:xfrm>
            <a:off x="7658922" y="3638358"/>
            <a:ext cx="3679432" cy="2741177"/>
          </a:xfrm>
          <a:prstGeom prst="rect">
            <a:avLst/>
          </a:prstGeom>
        </p:spPr>
      </p:pic>
      <p:pic>
        <p:nvPicPr>
          <p:cNvPr id="6" name="Picture 6" descr="Text, letter&#10;&#10;Description automatically generated">
            <a:extLst>
              <a:ext uri="{FF2B5EF4-FFF2-40B4-BE49-F238E27FC236}">
                <a16:creationId xmlns:a16="http://schemas.microsoft.com/office/drawing/2014/main" id="{579B64D3-83A4-7837-8EB2-8C13F08CD814}"/>
              </a:ext>
            </a:extLst>
          </p:cNvPr>
          <p:cNvPicPr>
            <a:picLocks noChangeAspect="1"/>
          </p:cNvPicPr>
          <p:nvPr/>
        </p:nvPicPr>
        <p:blipFill>
          <a:blip r:embed="rId4"/>
          <a:stretch>
            <a:fillRect/>
          </a:stretch>
        </p:blipFill>
        <p:spPr>
          <a:xfrm>
            <a:off x="855015" y="3486233"/>
            <a:ext cx="4880517" cy="1194597"/>
          </a:xfrm>
          <a:prstGeom prst="rect">
            <a:avLst/>
          </a:prstGeom>
        </p:spPr>
      </p:pic>
      <p:pic>
        <p:nvPicPr>
          <p:cNvPr id="7" name="Picture 7" descr="A picture containing clock, watch, gauge&#10;&#10;Description automatically generated">
            <a:extLst>
              <a:ext uri="{FF2B5EF4-FFF2-40B4-BE49-F238E27FC236}">
                <a16:creationId xmlns:a16="http://schemas.microsoft.com/office/drawing/2014/main" id="{98ADA8BC-780E-719E-E885-F30C76322F0C}"/>
              </a:ext>
            </a:extLst>
          </p:cNvPr>
          <p:cNvPicPr>
            <a:picLocks noChangeAspect="1"/>
          </p:cNvPicPr>
          <p:nvPr/>
        </p:nvPicPr>
        <p:blipFill>
          <a:blip r:embed="rId5"/>
          <a:stretch>
            <a:fillRect/>
          </a:stretch>
        </p:blipFill>
        <p:spPr>
          <a:xfrm>
            <a:off x="1025912" y="5048347"/>
            <a:ext cx="2743200" cy="404037"/>
          </a:xfrm>
          <a:prstGeom prst="rect">
            <a:avLst/>
          </a:prstGeom>
        </p:spPr>
      </p:pic>
      <p:pic>
        <p:nvPicPr>
          <p:cNvPr id="8" name="Picture 9" descr="A picture containing clock, watch, gauge&#10;&#10;Description automatically generated">
            <a:extLst>
              <a:ext uri="{FF2B5EF4-FFF2-40B4-BE49-F238E27FC236}">
                <a16:creationId xmlns:a16="http://schemas.microsoft.com/office/drawing/2014/main" id="{6544BC72-13DA-98D0-04CE-69FE119D2741}"/>
              </a:ext>
            </a:extLst>
          </p:cNvPr>
          <p:cNvPicPr>
            <a:picLocks noChangeAspect="1"/>
          </p:cNvPicPr>
          <p:nvPr/>
        </p:nvPicPr>
        <p:blipFill>
          <a:blip r:embed="rId6"/>
          <a:stretch>
            <a:fillRect/>
          </a:stretch>
        </p:blipFill>
        <p:spPr>
          <a:xfrm>
            <a:off x="967950" y="5878436"/>
            <a:ext cx="2543175" cy="695325"/>
          </a:xfrm>
          <a:prstGeom prst="rect">
            <a:avLst/>
          </a:prstGeom>
        </p:spPr>
      </p:pic>
    </p:spTree>
    <p:extLst>
      <p:ext uri="{BB962C8B-B14F-4D97-AF65-F5344CB8AC3E}">
        <p14:creationId xmlns:p14="http://schemas.microsoft.com/office/powerpoint/2010/main" val="15253582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5B667-4635-419A-B7D9-4E920EB70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 polygon&#10;&#10;Description automatically generated">
            <a:extLst>
              <a:ext uri="{FF2B5EF4-FFF2-40B4-BE49-F238E27FC236}">
                <a16:creationId xmlns:a16="http://schemas.microsoft.com/office/drawing/2014/main" id="{115F3255-A0B2-9352-8831-EF40320BF4D8}"/>
              </a:ext>
            </a:extLst>
          </p:cNvPr>
          <p:cNvPicPr>
            <a:picLocks noChangeAspect="1"/>
          </p:cNvPicPr>
          <p:nvPr/>
        </p:nvPicPr>
        <p:blipFill>
          <a:blip r:embed="rId2"/>
          <a:stretch>
            <a:fillRect/>
          </a:stretch>
        </p:blipFill>
        <p:spPr>
          <a:xfrm>
            <a:off x="421419" y="1292103"/>
            <a:ext cx="5348536" cy="3984658"/>
          </a:xfrm>
          <a:prstGeom prst="rect">
            <a:avLst/>
          </a:prstGeom>
        </p:spPr>
      </p:pic>
      <p:sp>
        <p:nvSpPr>
          <p:cNvPr id="12" name="Freeform 6">
            <a:extLst>
              <a:ext uri="{FF2B5EF4-FFF2-40B4-BE49-F238E27FC236}">
                <a16:creationId xmlns:a16="http://schemas.microsoft.com/office/drawing/2014/main" id="{82B9A08F-46FD-49B4-AA1C-023F5DF7C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926258"/>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7FFA530A-28A7-492C-87A9-945FC3854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658609"/>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23EA44DF-1990-4BBC-B683-D08E7190E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4410" y="659524"/>
            <a:ext cx="529920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6E8BE71-8D60-5A22-F9D1-F6306D617D18}"/>
              </a:ext>
            </a:extLst>
          </p:cNvPr>
          <p:cNvSpPr>
            <a:spLocks noGrp="1"/>
          </p:cNvSpPr>
          <p:nvPr>
            <p:ph type="title"/>
          </p:nvPr>
        </p:nvSpPr>
        <p:spPr>
          <a:xfrm>
            <a:off x="6420913" y="981257"/>
            <a:ext cx="4648242" cy="1272593"/>
          </a:xfrm>
        </p:spPr>
        <p:txBody>
          <a:bodyPr>
            <a:normAutofit/>
          </a:bodyPr>
          <a:lstStyle/>
          <a:p>
            <a:r>
              <a:rPr lang="en-US" sz="3600" b="1">
                <a:solidFill>
                  <a:srgbClr val="FFFFFF"/>
                </a:solidFill>
              </a:rPr>
              <a:t>Discounted rewards</a:t>
            </a:r>
            <a:endParaRPr lang="en-US" sz="3600">
              <a:solidFill>
                <a:srgbClr val="FFFFFF"/>
              </a:solidFill>
            </a:endParaRPr>
          </a:p>
          <a:p>
            <a:endParaRPr lang="en-US" sz="3600">
              <a:solidFill>
                <a:srgbClr val="FFFFFF"/>
              </a:solidFill>
              <a:cs typeface="Calibri Light"/>
            </a:endParaRPr>
          </a:p>
        </p:txBody>
      </p:sp>
      <p:sp>
        <p:nvSpPr>
          <p:cNvPr id="3" name="Content Placeholder 2">
            <a:extLst>
              <a:ext uri="{FF2B5EF4-FFF2-40B4-BE49-F238E27FC236}">
                <a16:creationId xmlns:a16="http://schemas.microsoft.com/office/drawing/2014/main" id="{39B647FD-5DA9-AA4B-F2E8-8BAF132D66EE}"/>
              </a:ext>
            </a:extLst>
          </p:cNvPr>
          <p:cNvSpPr>
            <a:spLocks noGrp="1"/>
          </p:cNvSpPr>
          <p:nvPr>
            <p:ph idx="1"/>
          </p:nvPr>
        </p:nvSpPr>
        <p:spPr>
          <a:xfrm>
            <a:off x="6420913" y="2319179"/>
            <a:ext cx="4648242" cy="3240092"/>
          </a:xfrm>
        </p:spPr>
        <p:txBody>
          <a:bodyPr vert="horz" lIns="91440" tIns="45720" rIns="91440" bIns="45720" rtlCol="0" anchor="t">
            <a:normAutofit/>
          </a:bodyPr>
          <a:lstStyle/>
          <a:p>
            <a:r>
              <a:rPr lang="en-US" sz="2000">
                <a:solidFill>
                  <a:srgbClr val="FEFFFF"/>
                </a:solidFill>
                <a:ea typeface="+mn-lt"/>
                <a:cs typeface="+mn-lt"/>
              </a:rPr>
              <a:t>Now let’s look at another state </a:t>
            </a:r>
            <a:r>
              <a:rPr lang="en-US" sz="2000" i="1">
                <a:solidFill>
                  <a:srgbClr val="FEFFFF"/>
                </a:solidFill>
                <a:ea typeface="+mn-lt"/>
                <a:cs typeface="+mn-lt"/>
              </a:rPr>
              <a:t>s</a:t>
            </a:r>
            <a:r>
              <a:rPr lang="en-US" sz="2000">
                <a:solidFill>
                  <a:srgbClr val="FEFFFF"/>
                </a:solidFill>
                <a:ea typeface="+mn-lt"/>
                <a:cs typeface="+mn-lt"/>
              </a:rPr>
              <a:t> = 0</a:t>
            </a:r>
          </a:p>
          <a:p>
            <a:r>
              <a:rPr lang="en-US" sz="2000">
                <a:solidFill>
                  <a:srgbClr val="FEFFFF"/>
                </a:solidFill>
                <a:ea typeface="+mn-lt"/>
                <a:cs typeface="+mn-lt"/>
              </a:rPr>
              <a:t>Future states are [0, 1, 2, 1, 2, 1, 2, 1, 2, …] </a:t>
            </a:r>
          </a:p>
          <a:p>
            <a:r>
              <a:rPr lang="en-US" sz="2000" i="1">
                <a:solidFill>
                  <a:srgbClr val="FEFFFF"/>
                </a:solidFill>
                <a:ea typeface="+mn-lt"/>
                <a:cs typeface="+mn-lt"/>
              </a:rPr>
              <a:t>v</a:t>
            </a:r>
            <a:r>
              <a:rPr lang="en-US" sz="2000">
                <a:solidFill>
                  <a:srgbClr val="FEFFFF"/>
                </a:solidFill>
                <a:ea typeface="+mn-lt"/>
                <a:cs typeface="+mn-lt"/>
              </a:rPr>
              <a:t>(0) = </a:t>
            </a:r>
            <a:r>
              <a:rPr lang="en-US" sz="2000" i="1">
                <a:solidFill>
                  <a:srgbClr val="FEFFFF"/>
                </a:solidFill>
                <a:ea typeface="+mn-lt"/>
                <a:cs typeface="+mn-lt"/>
              </a:rPr>
              <a:t>r</a:t>
            </a:r>
            <a:r>
              <a:rPr lang="en-US" sz="2000">
                <a:solidFill>
                  <a:srgbClr val="FEFFFF"/>
                </a:solidFill>
                <a:ea typeface="+mn-lt"/>
                <a:cs typeface="+mn-lt"/>
              </a:rPr>
              <a:t>(0) + </a:t>
            </a:r>
            <a:r>
              <a:rPr lang="en-US" sz="2000" i="1">
                <a:solidFill>
                  <a:srgbClr val="FEFFFF"/>
                </a:solidFill>
                <a:ea typeface="+mn-lt"/>
                <a:cs typeface="+mn-lt"/>
              </a:rPr>
              <a:t>r</a:t>
            </a:r>
            <a:r>
              <a:rPr lang="en-US" sz="2000">
                <a:solidFill>
                  <a:srgbClr val="FEFFFF"/>
                </a:solidFill>
                <a:ea typeface="+mn-lt"/>
                <a:cs typeface="+mn-lt"/>
              </a:rPr>
              <a:t>(1) + </a:t>
            </a:r>
            <a:r>
              <a:rPr lang="en-US" sz="2000" i="1">
                <a:solidFill>
                  <a:srgbClr val="FEFFFF"/>
                </a:solidFill>
                <a:ea typeface="+mn-lt"/>
                <a:cs typeface="+mn-lt"/>
              </a:rPr>
              <a:t>r</a:t>
            </a:r>
            <a:r>
              <a:rPr lang="en-US" sz="2000">
                <a:solidFill>
                  <a:srgbClr val="FEFFFF"/>
                </a:solidFill>
                <a:ea typeface="+mn-lt"/>
                <a:cs typeface="+mn-lt"/>
              </a:rPr>
              <a:t>(2) + </a:t>
            </a:r>
            <a:r>
              <a:rPr lang="en-US" sz="2000" i="1">
                <a:solidFill>
                  <a:srgbClr val="FEFFFF"/>
                </a:solidFill>
                <a:ea typeface="+mn-lt"/>
                <a:cs typeface="+mn-lt"/>
              </a:rPr>
              <a:t>r</a:t>
            </a:r>
            <a:r>
              <a:rPr lang="en-US" sz="2000">
                <a:solidFill>
                  <a:srgbClr val="FEFFFF"/>
                </a:solidFill>
                <a:ea typeface="+mn-lt"/>
                <a:cs typeface="+mn-lt"/>
              </a:rPr>
              <a:t>(1) + </a:t>
            </a:r>
            <a:r>
              <a:rPr lang="en-US" sz="2000" i="1">
                <a:solidFill>
                  <a:srgbClr val="FEFFFF"/>
                </a:solidFill>
                <a:ea typeface="+mn-lt"/>
                <a:cs typeface="+mn-lt"/>
              </a:rPr>
              <a:t>r</a:t>
            </a:r>
            <a:r>
              <a:rPr lang="en-US" sz="2000">
                <a:solidFill>
                  <a:srgbClr val="FEFFFF"/>
                </a:solidFill>
                <a:ea typeface="+mn-lt"/>
                <a:cs typeface="+mn-lt"/>
              </a:rPr>
              <a:t>(2) + …</a:t>
            </a:r>
          </a:p>
          <a:p>
            <a:r>
              <a:rPr lang="en-US" sz="2000">
                <a:solidFill>
                  <a:srgbClr val="FEFFFF"/>
                </a:solidFill>
                <a:ea typeface="+mn-lt"/>
                <a:cs typeface="+mn-lt"/>
              </a:rPr>
              <a:t>The utility value is either positive infinity or negative infinity. </a:t>
            </a:r>
          </a:p>
          <a:p>
            <a:r>
              <a:rPr lang="en-US" sz="2000">
                <a:solidFill>
                  <a:srgbClr val="FEFFFF"/>
                </a:solidFill>
                <a:ea typeface="+mn-lt"/>
                <a:cs typeface="+mn-lt"/>
              </a:rPr>
              <a:t>To address this issue, we introduce the concept of </a:t>
            </a:r>
            <a:r>
              <a:rPr lang="en-US" sz="2000" i="1">
                <a:solidFill>
                  <a:srgbClr val="FEFFFF"/>
                </a:solidFill>
                <a:ea typeface="+mn-lt"/>
                <a:cs typeface="+mn-lt"/>
              </a:rPr>
              <a:t>discounted rewards</a:t>
            </a:r>
            <a:r>
              <a:rPr lang="en-US" sz="2000">
                <a:solidFill>
                  <a:srgbClr val="FEFFFF"/>
                </a:solidFill>
                <a:ea typeface="+mn-lt"/>
                <a:cs typeface="+mn-lt"/>
              </a:rPr>
              <a:t>.</a:t>
            </a:r>
            <a:endParaRPr lang="en-US" sz="2000">
              <a:solidFill>
                <a:srgbClr val="FEFFFF"/>
              </a:solidFill>
              <a:cs typeface="Calibri"/>
            </a:endParaRPr>
          </a:p>
        </p:txBody>
      </p:sp>
    </p:spTree>
    <p:extLst>
      <p:ext uri="{BB962C8B-B14F-4D97-AF65-F5344CB8AC3E}">
        <p14:creationId xmlns:p14="http://schemas.microsoft.com/office/powerpoint/2010/main" val="1757471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FD392-2680-41C6-A661-44456DAA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7E85E-D1FC-B0B4-0740-DD0C26F1755E}"/>
              </a:ext>
            </a:extLst>
          </p:cNvPr>
          <p:cNvSpPr>
            <a:spLocks noGrp="1"/>
          </p:cNvSpPr>
          <p:nvPr>
            <p:ph type="title"/>
          </p:nvPr>
        </p:nvSpPr>
        <p:spPr>
          <a:xfrm>
            <a:off x="1252800" y="662399"/>
            <a:ext cx="5995987" cy="1494000"/>
          </a:xfrm>
        </p:spPr>
        <p:txBody>
          <a:bodyPr anchor="t">
            <a:normAutofit/>
          </a:bodyPr>
          <a:lstStyle/>
          <a:p>
            <a:r>
              <a:rPr lang="en-US" dirty="0">
                <a:cs typeface="Calibri Light"/>
              </a:rPr>
              <a:t>Discount Factor (</a:t>
            </a:r>
            <a:r>
              <a:rPr lang="en-US" dirty="0">
                <a:latin typeface="Calibri"/>
                <a:cs typeface="Calibri"/>
              </a:rPr>
              <a:t>γ </a:t>
            </a:r>
            <a:r>
              <a:rPr lang="en-US" dirty="0">
                <a:cs typeface="Calibri Light"/>
              </a:rPr>
              <a:t>)</a:t>
            </a:r>
            <a:endParaRPr lang="en-US" dirty="0"/>
          </a:p>
        </p:txBody>
      </p:sp>
      <p:grpSp>
        <p:nvGrpSpPr>
          <p:cNvPr id="13" name="Group 12">
            <a:extLst>
              <a:ext uri="{FF2B5EF4-FFF2-40B4-BE49-F238E27FC236}">
                <a16:creationId xmlns:a16="http://schemas.microsoft.com/office/drawing/2014/main" id="{DE866941-6974-471B-96DC-E7D4042D8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4" name="Freeform 6">
              <a:extLst>
                <a:ext uri="{FF2B5EF4-FFF2-40B4-BE49-F238E27FC236}">
                  <a16:creationId xmlns:a16="http://schemas.microsoft.com/office/drawing/2014/main" id="{FDDB1D1D-BDCA-4CA7-ACB7-28E2D624C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5" name="Freeform 6">
              <a:extLst>
                <a:ext uri="{FF2B5EF4-FFF2-40B4-BE49-F238E27FC236}">
                  <a16:creationId xmlns:a16="http://schemas.microsoft.com/office/drawing/2014/main" id="{91FF3012-8189-40F6-B836-E04371B0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374DE409-B5AF-A98D-71C0-A32EA1807A83}"/>
              </a:ext>
            </a:extLst>
          </p:cNvPr>
          <p:cNvSpPr>
            <a:spLocks noGrp="1"/>
          </p:cNvSpPr>
          <p:nvPr>
            <p:ph idx="1"/>
          </p:nvPr>
        </p:nvSpPr>
        <p:spPr>
          <a:xfrm>
            <a:off x="1251678" y="2286001"/>
            <a:ext cx="4120190" cy="3593591"/>
          </a:xfrm>
        </p:spPr>
        <p:txBody>
          <a:bodyPr vert="horz" lIns="91440" tIns="45720" rIns="91440" bIns="45720" rtlCol="0">
            <a:normAutofit/>
          </a:bodyPr>
          <a:lstStyle/>
          <a:p>
            <a:r>
              <a:rPr lang="en-US" sz="2000">
                <a:solidFill>
                  <a:schemeClr val="tx1">
                    <a:alpha val="60000"/>
                  </a:schemeClr>
                </a:solidFill>
                <a:ea typeface="+mn-lt"/>
                <a:cs typeface="+mn-lt"/>
              </a:rPr>
              <a:t>The key idea of </a:t>
            </a:r>
            <a:r>
              <a:rPr lang="en-US" sz="2000" i="1">
                <a:solidFill>
                  <a:schemeClr val="tx1">
                    <a:alpha val="60000"/>
                  </a:schemeClr>
                </a:solidFill>
                <a:ea typeface="+mn-lt"/>
                <a:cs typeface="+mn-lt"/>
              </a:rPr>
              <a:t>discounted rewards</a:t>
            </a:r>
            <a:r>
              <a:rPr lang="en-US" sz="2000">
                <a:solidFill>
                  <a:schemeClr val="tx1">
                    <a:alpha val="60000"/>
                  </a:schemeClr>
                </a:solidFill>
                <a:ea typeface="+mn-lt"/>
                <a:cs typeface="+mn-lt"/>
              </a:rPr>
              <a:t> is that the reward received in the future is less valuable than the reward received right now. </a:t>
            </a:r>
          </a:p>
          <a:p>
            <a:r>
              <a:rPr lang="en-US" sz="2000">
                <a:solidFill>
                  <a:schemeClr val="tx1">
                    <a:alpha val="60000"/>
                  </a:schemeClr>
                </a:solidFill>
                <a:ea typeface="+mn-lt"/>
                <a:cs typeface="+mn-lt"/>
              </a:rPr>
              <a:t>In MDP, we use a discount factor γ to mimic the interest rate.</a:t>
            </a:r>
            <a:endParaRPr lang="en-US" sz="2000">
              <a:solidFill>
                <a:schemeClr val="tx1">
                  <a:alpha val="60000"/>
                </a:schemeClr>
              </a:solidFill>
              <a:cs typeface="Calibri"/>
            </a:endParaRPr>
          </a:p>
        </p:txBody>
      </p:sp>
      <p:pic>
        <p:nvPicPr>
          <p:cNvPr id="5" name="Picture 5" descr="Text, letter&#10;&#10;Description automatically generated">
            <a:extLst>
              <a:ext uri="{FF2B5EF4-FFF2-40B4-BE49-F238E27FC236}">
                <a16:creationId xmlns:a16="http://schemas.microsoft.com/office/drawing/2014/main" id="{AD867890-75BA-31E3-FDB7-8197E22F7A5F}"/>
              </a:ext>
            </a:extLst>
          </p:cNvPr>
          <p:cNvPicPr>
            <a:picLocks noChangeAspect="1"/>
          </p:cNvPicPr>
          <p:nvPr/>
        </p:nvPicPr>
        <p:blipFill>
          <a:blip r:embed="rId2"/>
          <a:stretch>
            <a:fillRect/>
          </a:stretch>
        </p:blipFill>
        <p:spPr>
          <a:xfrm>
            <a:off x="6054997" y="592436"/>
            <a:ext cx="5455424" cy="1643973"/>
          </a:xfrm>
          <a:prstGeom prst="rect">
            <a:avLst/>
          </a:prstGeom>
        </p:spPr>
      </p:pic>
      <p:pic>
        <p:nvPicPr>
          <p:cNvPr id="6" name="Picture 6" descr="Text, letter&#10;&#10;Description automatically generated">
            <a:extLst>
              <a:ext uri="{FF2B5EF4-FFF2-40B4-BE49-F238E27FC236}">
                <a16:creationId xmlns:a16="http://schemas.microsoft.com/office/drawing/2014/main" id="{74477214-2E12-17B2-781A-32EFAE374131}"/>
              </a:ext>
            </a:extLst>
          </p:cNvPr>
          <p:cNvPicPr>
            <a:picLocks noChangeAspect="1"/>
          </p:cNvPicPr>
          <p:nvPr/>
        </p:nvPicPr>
        <p:blipFill>
          <a:blip r:embed="rId3"/>
          <a:stretch>
            <a:fillRect/>
          </a:stretch>
        </p:blipFill>
        <p:spPr>
          <a:xfrm>
            <a:off x="6194387" y="2639996"/>
            <a:ext cx="5353205" cy="1076205"/>
          </a:xfrm>
          <a:prstGeom prst="rect">
            <a:avLst/>
          </a:prstGeom>
        </p:spPr>
      </p:pic>
      <p:pic>
        <p:nvPicPr>
          <p:cNvPr id="4" name="Picture 4" descr="Text, letter&#10;&#10;Description automatically generated">
            <a:extLst>
              <a:ext uri="{FF2B5EF4-FFF2-40B4-BE49-F238E27FC236}">
                <a16:creationId xmlns:a16="http://schemas.microsoft.com/office/drawing/2014/main" id="{CCC37554-F617-9EEA-611A-773253079E43}"/>
              </a:ext>
            </a:extLst>
          </p:cNvPr>
          <p:cNvPicPr>
            <a:picLocks noChangeAspect="1"/>
          </p:cNvPicPr>
          <p:nvPr/>
        </p:nvPicPr>
        <p:blipFill>
          <a:blip r:embed="rId4"/>
          <a:stretch>
            <a:fillRect/>
          </a:stretch>
        </p:blipFill>
        <p:spPr>
          <a:xfrm>
            <a:off x="6092168" y="4178638"/>
            <a:ext cx="5455424" cy="1832927"/>
          </a:xfrm>
          <a:prstGeom prst="rect">
            <a:avLst/>
          </a:prstGeom>
        </p:spPr>
      </p:pic>
    </p:spTree>
    <p:extLst>
      <p:ext uri="{BB962C8B-B14F-4D97-AF65-F5344CB8AC3E}">
        <p14:creationId xmlns:p14="http://schemas.microsoft.com/office/powerpoint/2010/main" val="50753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CE2BE-3756-DFE0-6F4F-16DFBA4B7055}"/>
              </a:ext>
            </a:extLst>
          </p:cNvPr>
          <p:cNvSpPr>
            <a:spLocks noGrp="1"/>
          </p:cNvSpPr>
          <p:nvPr>
            <p:ph type="title"/>
          </p:nvPr>
        </p:nvSpPr>
        <p:spPr>
          <a:xfrm>
            <a:off x="1149716" y="499397"/>
            <a:ext cx="5929422" cy="1640180"/>
          </a:xfrm>
        </p:spPr>
        <p:txBody>
          <a:bodyPr anchor="b">
            <a:normAutofit/>
          </a:bodyPr>
          <a:lstStyle/>
          <a:p>
            <a:r>
              <a:rPr lang="en-US" sz="4000">
                <a:cs typeface="Calibri Light"/>
              </a:rPr>
              <a:t>Grid World Problem</a:t>
            </a:r>
            <a:endParaRPr lang="en-US" sz="4000"/>
          </a:p>
        </p:txBody>
      </p:sp>
      <p:sp>
        <p:nvSpPr>
          <p:cNvPr id="8" name="Content Placeholder 7">
            <a:extLst>
              <a:ext uri="{FF2B5EF4-FFF2-40B4-BE49-F238E27FC236}">
                <a16:creationId xmlns:a16="http://schemas.microsoft.com/office/drawing/2014/main" id="{FFEDEF9E-0FFD-FC85-C3E0-5C22D1CA2FB6}"/>
              </a:ext>
            </a:extLst>
          </p:cNvPr>
          <p:cNvSpPr>
            <a:spLocks noGrp="1"/>
          </p:cNvSpPr>
          <p:nvPr>
            <p:ph idx="1"/>
          </p:nvPr>
        </p:nvSpPr>
        <p:spPr>
          <a:xfrm>
            <a:off x="1149717" y="2423821"/>
            <a:ext cx="5929422" cy="3519780"/>
          </a:xfrm>
        </p:spPr>
        <p:txBody>
          <a:bodyPr>
            <a:normAutofit/>
          </a:bodyPr>
          <a:lstStyle/>
          <a:p>
            <a:r>
              <a:rPr lang="en-US" sz="1700">
                <a:ea typeface="+mn-lt"/>
                <a:cs typeface="+mn-lt"/>
              </a:rPr>
              <a:t>Our robot can move in four directions: up, down, left, and right</a:t>
            </a:r>
          </a:p>
          <a:p>
            <a:r>
              <a:rPr lang="en-US" sz="1700">
                <a:ea typeface="+mn-lt"/>
                <a:cs typeface="+mn-lt"/>
              </a:rPr>
              <a:t>There are also non-passable walls inside the boundary represented by the black square</a:t>
            </a:r>
          </a:p>
          <a:p>
            <a:r>
              <a:rPr lang="en-US" sz="1700">
                <a:ea typeface="+mn-lt"/>
                <a:cs typeface="+mn-lt"/>
              </a:rPr>
              <a:t>The green diamond in the square at the upper right corner represents a finish line. If we reach this square, we win this game and earn a lot of points (+1 in this example).</a:t>
            </a:r>
          </a:p>
          <a:p>
            <a:r>
              <a:rPr lang="en-US" sz="1700">
                <a:ea typeface="+mn-lt"/>
                <a:cs typeface="+mn-lt"/>
              </a:rPr>
              <a:t>A square with a red poison. If we step into this square, we lose the game and incur a lot of penalty (-1 in this example)</a:t>
            </a:r>
          </a:p>
          <a:p>
            <a:r>
              <a:rPr lang="en-US" sz="1700">
                <a:ea typeface="+mn-lt"/>
                <a:cs typeface="+mn-lt"/>
              </a:rPr>
              <a:t>All the other white squares are passable squares. Each time we step into one of them, we lose a small amount of points (-0.04 in this example).</a:t>
            </a:r>
            <a:endParaRPr lang="en-US" sz="1700">
              <a:cs typeface="Calibri"/>
            </a:endParaRPr>
          </a:p>
        </p:txBody>
      </p:sp>
      <p:pic>
        <p:nvPicPr>
          <p:cNvPr id="4" name="Picture 4" descr="Diagram, engineering drawing&#10;&#10;Description automatically generated">
            <a:extLst>
              <a:ext uri="{FF2B5EF4-FFF2-40B4-BE49-F238E27FC236}">
                <a16:creationId xmlns:a16="http://schemas.microsoft.com/office/drawing/2014/main" id="{F086ACE1-323D-23A3-4AFA-40816E4477B9}"/>
              </a:ext>
            </a:extLst>
          </p:cNvPr>
          <p:cNvPicPr>
            <a:picLocks noChangeAspect="1"/>
          </p:cNvPicPr>
          <p:nvPr/>
        </p:nvPicPr>
        <p:blipFill rotWithShape="1">
          <a:blip r:embed="rId2"/>
          <a:srcRect r="627" b="1"/>
          <a:stretch/>
        </p:blipFill>
        <p:spPr>
          <a:xfrm>
            <a:off x="7745506" y="2105932"/>
            <a:ext cx="3765176" cy="2538559"/>
          </a:xfrm>
          <a:prstGeom prst="rect">
            <a:avLst/>
          </a:prstGeom>
        </p:spPr>
      </p:pic>
      <p:sp>
        <p:nvSpPr>
          <p:cNvPr id="33" name="Rectangle 2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86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56" name="Freeform: Shape 5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8604809-57F6-0D1B-0681-10F6AA9DAD26}"/>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Stochastic World</a:t>
            </a:r>
            <a:endParaRPr lang="en-US">
              <a:solidFill>
                <a:schemeClr val="bg1"/>
              </a:solidFill>
            </a:endParaRPr>
          </a:p>
        </p:txBody>
      </p:sp>
      <p:sp>
        <p:nvSpPr>
          <p:cNvPr id="3" name="Content Placeholder 2">
            <a:extLst>
              <a:ext uri="{FF2B5EF4-FFF2-40B4-BE49-F238E27FC236}">
                <a16:creationId xmlns:a16="http://schemas.microsoft.com/office/drawing/2014/main" id="{7D48CE64-D9CB-7146-8D5F-95EE1B85E58B}"/>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900">
                <a:solidFill>
                  <a:schemeClr val="bg1">
                    <a:alpha val="60000"/>
                  </a:schemeClr>
                </a:solidFill>
                <a:cs typeface="Calibri"/>
              </a:rPr>
              <a:t>In deterministic environment, we</a:t>
            </a:r>
            <a:r>
              <a:rPr lang="en-US" sz="1900">
                <a:solidFill>
                  <a:schemeClr val="bg1">
                    <a:alpha val="60000"/>
                  </a:schemeClr>
                </a:solidFill>
                <a:ea typeface="+mn-lt"/>
                <a:cs typeface="+mn-lt"/>
              </a:rPr>
              <a:t> look at </a:t>
            </a:r>
            <a:r>
              <a:rPr lang="en-US" sz="1900" i="1">
                <a:solidFill>
                  <a:schemeClr val="bg1">
                    <a:alpha val="60000"/>
                  </a:schemeClr>
                </a:solidFill>
                <a:ea typeface="+mn-lt"/>
                <a:cs typeface="+mn-lt"/>
              </a:rPr>
              <a:t>s</a:t>
            </a:r>
            <a:r>
              <a:rPr lang="en-US" sz="1900">
                <a:solidFill>
                  <a:schemeClr val="bg1">
                    <a:alpha val="60000"/>
                  </a:schemeClr>
                </a:solidFill>
                <a:ea typeface="+mn-lt"/>
                <a:cs typeface="+mn-lt"/>
              </a:rPr>
              <a:t> = 6 we have a determined path of [6, 10, 11, 7]  and utility value is –0.04-0.04-0.04-1=-1.2 with probability 1.</a:t>
            </a:r>
          </a:p>
          <a:p>
            <a:endParaRPr lang="en-US" sz="1900">
              <a:solidFill>
                <a:schemeClr val="bg1">
                  <a:alpha val="60000"/>
                </a:schemeClr>
              </a:solidFill>
              <a:cs typeface="Calibri"/>
            </a:endParaRPr>
          </a:p>
          <a:p>
            <a:endParaRPr lang="en-US" sz="1900">
              <a:solidFill>
                <a:schemeClr val="bg1">
                  <a:alpha val="60000"/>
                </a:schemeClr>
              </a:solidFill>
              <a:cs typeface="Calibri"/>
            </a:endParaRPr>
          </a:p>
          <a:p>
            <a:r>
              <a:rPr lang="en-US" sz="1900">
                <a:solidFill>
                  <a:schemeClr val="bg1">
                    <a:alpha val="60000"/>
                  </a:schemeClr>
                </a:solidFill>
                <a:cs typeface="Calibri"/>
              </a:rPr>
              <a:t>Whereas in stochastic environment probability for this state utility value is only 08*0.8*0.8=0.512</a:t>
            </a:r>
          </a:p>
          <a:p>
            <a:endParaRPr lang="en-US" sz="1900">
              <a:solidFill>
                <a:schemeClr val="bg1">
                  <a:alpha val="60000"/>
                </a:schemeClr>
              </a:solidFill>
              <a:cs typeface="Calibri"/>
            </a:endParaRPr>
          </a:p>
          <a:p>
            <a:endParaRPr lang="en-US" sz="1900">
              <a:solidFill>
                <a:schemeClr val="bg1">
                  <a:alpha val="60000"/>
                </a:schemeClr>
              </a:solidFill>
              <a:cs typeface="Calibri"/>
            </a:endParaRPr>
          </a:p>
        </p:txBody>
      </p:sp>
      <p:pic>
        <p:nvPicPr>
          <p:cNvPr id="7" name="Picture 4" descr="A picture containing qr code&#10;&#10;Description automatically generated">
            <a:extLst>
              <a:ext uri="{FF2B5EF4-FFF2-40B4-BE49-F238E27FC236}">
                <a16:creationId xmlns:a16="http://schemas.microsoft.com/office/drawing/2014/main" id="{DCC3CF03-6BED-0AA3-87E4-B2154355B6BE}"/>
              </a:ext>
            </a:extLst>
          </p:cNvPr>
          <p:cNvPicPr>
            <a:picLocks noChangeAspect="1"/>
          </p:cNvPicPr>
          <p:nvPr/>
        </p:nvPicPr>
        <p:blipFill>
          <a:blip r:embed="rId2"/>
          <a:stretch>
            <a:fillRect/>
          </a:stretch>
        </p:blipFill>
        <p:spPr>
          <a:xfrm>
            <a:off x="4927834" y="597953"/>
            <a:ext cx="7082842" cy="5652800"/>
          </a:xfrm>
          <a:prstGeom prst="rect">
            <a:avLst/>
          </a:prstGeom>
        </p:spPr>
      </p:pic>
    </p:spTree>
    <p:extLst>
      <p:ext uri="{BB962C8B-B14F-4D97-AF65-F5344CB8AC3E}">
        <p14:creationId xmlns:p14="http://schemas.microsoft.com/office/powerpoint/2010/main" val="379718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7" name="Freeform: Shape 1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BC7AB19-9927-BE36-DDA9-85939F85077D}"/>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Path Probability</a:t>
            </a:r>
            <a:endParaRPr lang="en-US">
              <a:solidFill>
                <a:schemeClr val="bg1"/>
              </a:solidFill>
            </a:endParaRPr>
          </a:p>
        </p:txBody>
      </p:sp>
      <p:sp>
        <p:nvSpPr>
          <p:cNvPr id="8" name="Content Placeholder 7">
            <a:extLst>
              <a:ext uri="{FF2B5EF4-FFF2-40B4-BE49-F238E27FC236}">
                <a16:creationId xmlns:a16="http://schemas.microsoft.com/office/drawing/2014/main" id="{DAE63A43-706B-941A-E6F7-6B48A119A72D}"/>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2000" dirty="0">
                <a:solidFill>
                  <a:schemeClr val="bg1">
                    <a:alpha val="60000"/>
                  </a:schemeClr>
                </a:solidFill>
                <a:cs typeface="Calibri"/>
              </a:rPr>
              <a:t>Path1: 6 10 6 10 11 7   </a:t>
            </a:r>
          </a:p>
          <a:p>
            <a:r>
              <a:rPr lang="en-US" sz="2000" dirty="0">
                <a:solidFill>
                  <a:schemeClr val="bg1">
                    <a:alpha val="60000"/>
                  </a:schemeClr>
                </a:solidFill>
                <a:cs typeface="Calibri"/>
              </a:rPr>
              <a:t>Path2: 6 10 11 10 11 7</a:t>
            </a:r>
          </a:p>
          <a:p>
            <a:r>
              <a:rPr lang="en-US" sz="2000" dirty="0">
                <a:solidFill>
                  <a:schemeClr val="bg1">
                    <a:alpha val="60000"/>
                  </a:schemeClr>
                </a:solidFill>
                <a:cs typeface="Calibri"/>
              </a:rPr>
              <a:t>Probability 0.04096</a:t>
            </a:r>
          </a:p>
        </p:txBody>
      </p:sp>
      <p:pic>
        <p:nvPicPr>
          <p:cNvPr id="6" name="Picture 4" descr="A picture containing qr code&#10;&#10;Description automatically generated">
            <a:extLst>
              <a:ext uri="{FF2B5EF4-FFF2-40B4-BE49-F238E27FC236}">
                <a16:creationId xmlns:a16="http://schemas.microsoft.com/office/drawing/2014/main" id="{EAD30FC2-0ED3-92BB-84F1-8CB2C392C285}"/>
              </a:ext>
            </a:extLst>
          </p:cNvPr>
          <p:cNvPicPr>
            <a:picLocks noChangeAspect="1"/>
          </p:cNvPicPr>
          <p:nvPr/>
        </p:nvPicPr>
        <p:blipFill>
          <a:blip r:embed="rId2"/>
          <a:stretch>
            <a:fillRect/>
          </a:stretch>
        </p:blipFill>
        <p:spPr>
          <a:xfrm>
            <a:off x="4965004" y="839564"/>
            <a:ext cx="7008502" cy="5169581"/>
          </a:xfrm>
          <a:prstGeom prst="rect">
            <a:avLst/>
          </a:prstGeom>
        </p:spPr>
      </p:pic>
    </p:spTree>
    <p:extLst>
      <p:ext uri="{BB962C8B-B14F-4D97-AF65-F5344CB8AC3E}">
        <p14:creationId xmlns:p14="http://schemas.microsoft.com/office/powerpoint/2010/main" val="3809036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E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qr code&#10;&#10;Description automatically generated">
            <a:extLst>
              <a:ext uri="{FF2B5EF4-FFF2-40B4-BE49-F238E27FC236}">
                <a16:creationId xmlns:a16="http://schemas.microsoft.com/office/drawing/2014/main" id="{ADD29076-0DF3-5853-1194-29B4E9503426}"/>
              </a:ext>
            </a:extLst>
          </p:cNvPr>
          <p:cNvPicPr>
            <a:picLocks noChangeAspect="1"/>
          </p:cNvPicPr>
          <p:nvPr/>
        </p:nvPicPr>
        <p:blipFill>
          <a:blip r:embed="rId2"/>
          <a:stretch>
            <a:fillRect/>
          </a:stretch>
        </p:blipFill>
        <p:spPr>
          <a:xfrm>
            <a:off x="6096000" y="744538"/>
            <a:ext cx="5459413" cy="4010025"/>
          </a:xfrm>
          <a:prstGeom prst="rect">
            <a:avLst/>
          </a:prstGeom>
        </p:spPr>
      </p:pic>
      <p:pic>
        <p:nvPicPr>
          <p:cNvPr id="6" name="Picture 6" descr="A picture containing watch, clock&#10;&#10;Description automatically generated">
            <a:extLst>
              <a:ext uri="{FF2B5EF4-FFF2-40B4-BE49-F238E27FC236}">
                <a16:creationId xmlns:a16="http://schemas.microsoft.com/office/drawing/2014/main" id="{37C7E50D-27F8-4A5A-D486-B301CA45FCB3}"/>
              </a:ext>
            </a:extLst>
          </p:cNvPr>
          <p:cNvPicPr>
            <a:picLocks noGrp="1" noChangeAspect="1"/>
          </p:cNvPicPr>
          <p:nvPr>
            <p:ph idx="1"/>
          </p:nvPr>
        </p:nvPicPr>
        <p:blipFill>
          <a:blip r:embed="rId3"/>
          <a:stretch>
            <a:fillRect/>
          </a:stretch>
        </p:blipFill>
        <p:spPr>
          <a:xfrm>
            <a:off x="6096000" y="4819650"/>
            <a:ext cx="5459413" cy="846138"/>
          </a:xfrm>
        </p:spPr>
      </p:pic>
      <p:pic>
        <p:nvPicPr>
          <p:cNvPr id="7" name="Picture 7" descr="A picture containing icon&#10;&#10;Description automatically generated">
            <a:extLst>
              <a:ext uri="{FF2B5EF4-FFF2-40B4-BE49-F238E27FC236}">
                <a16:creationId xmlns:a16="http://schemas.microsoft.com/office/drawing/2014/main" id="{56654DFA-78FC-60A3-1C51-4C153B57C639}"/>
              </a:ext>
            </a:extLst>
          </p:cNvPr>
          <p:cNvPicPr>
            <a:picLocks noChangeAspect="1"/>
          </p:cNvPicPr>
          <p:nvPr/>
        </p:nvPicPr>
        <p:blipFill>
          <a:blip r:embed="rId4"/>
          <a:stretch>
            <a:fillRect/>
          </a:stretch>
        </p:blipFill>
        <p:spPr>
          <a:xfrm>
            <a:off x="6096000" y="5730875"/>
            <a:ext cx="5459413" cy="384175"/>
          </a:xfrm>
          <a:prstGeom prst="rect">
            <a:avLst/>
          </a:prstGeom>
        </p:spPr>
      </p:pic>
      <p:sp>
        <p:nvSpPr>
          <p:cNvPr id="2" name="Title 1">
            <a:extLst>
              <a:ext uri="{FF2B5EF4-FFF2-40B4-BE49-F238E27FC236}">
                <a16:creationId xmlns:a16="http://schemas.microsoft.com/office/drawing/2014/main" id="{75BA8F89-2472-ED45-13BE-928D4A498410}"/>
              </a:ext>
            </a:extLst>
          </p:cNvPr>
          <p:cNvSpPr>
            <a:spLocks noGrp="1"/>
          </p:cNvSpPr>
          <p:nvPr>
            <p:ph type="title"/>
          </p:nvPr>
        </p:nvSpPr>
        <p:spPr>
          <a:xfrm>
            <a:off x="621629" y="640080"/>
            <a:ext cx="4225290" cy="2512002"/>
          </a:xfrm>
        </p:spPr>
        <p:txBody>
          <a:bodyPr vert="horz" lIns="91440" tIns="45720" rIns="91440" bIns="45720" rtlCol="0" anchor="ctr">
            <a:normAutofit/>
          </a:bodyPr>
          <a:lstStyle/>
          <a:p>
            <a:pPr algn="ctr"/>
            <a:r>
              <a:rPr lang="en-US" kern="1200">
                <a:solidFill>
                  <a:srgbClr val="FFFFFF"/>
                </a:solidFill>
                <a:latin typeface="+mj-lt"/>
                <a:ea typeface="+mj-ea"/>
                <a:cs typeface="+mj-cs"/>
              </a:rPr>
              <a:t>Calculation of Utility of the state in Stochastic World</a:t>
            </a:r>
          </a:p>
        </p:txBody>
      </p:sp>
      <p:pic>
        <p:nvPicPr>
          <p:cNvPr id="4" name="Picture 4" descr="Shape, polygon&#10;&#10;Description automatically generated">
            <a:extLst>
              <a:ext uri="{FF2B5EF4-FFF2-40B4-BE49-F238E27FC236}">
                <a16:creationId xmlns:a16="http://schemas.microsoft.com/office/drawing/2014/main" id="{0C225DBC-A4FC-3CB9-BEDB-B7494D7C892B}"/>
              </a:ext>
            </a:extLst>
          </p:cNvPr>
          <p:cNvPicPr>
            <a:picLocks noChangeAspect="1"/>
          </p:cNvPicPr>
          <p:nvPr/>
        </p:nvPicPr>
        <p:blipFill>
          <a:blip r:embed="rId5"/>
          <a:stretch>
            <a:fillRect/>
          </a:stretch>
        </p:blipFill>
        <p:spPr>
          <a:xfrm>
            <a:off x="823009" y="3870271"/>
            <a:ext cx="3679432" cy="2741177"/>
          </a:xfrm>
          <a:prstGeom prst="rect">
            <a:avLst/>
          </a:prstGeom>
        </p:spPr>
      </p:pic>
    </p:spTree>
    <p:extLst>
      <p:ext uri="{BB962C8B-B14F-4D97-AF65-F5344CB8AC3E}">
        <p14:creationId xmlns:p14="http://schemas.microsoft.com/office/powerpoint/2010/main" val="1435679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E3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qr code&#10;&#10;Description automatically generated">
            <a:extLst>
              <a:ext uri="{FF2B5EF4-FFF2-40B4-BE49-F238E27FC236}">
                <a16:creationId xmlns:a16="http://schemas.microsoft.com/office/drawing/2014/main" id="{ADD29076-0DF3-5853-1194-29B4E9503426}"/>
              </a:ext>
            </a:extLst>
          </p:cNvPr>
          <p:cNvPicPr>
            <a:picLocks noChangeAspect="1"/>
          </p:cNvPicPr>
          <p:nvPr/>
        </p:nvPicPr>
        <p:blipFill>
          <a:blip r:embed="rId2"/>
          <a:stretch>
            <a:fillRect/>
          </a:stretch>
        </p:blipFill>
        <p:spPr>
          <a:xfrm>
            <a:off x="6096000" y="744538"/>
            <a:ext cx="5459413" cy="4010025"/>
          </a:xfrm>
          <a:prstGeom prst="rect">
            <a:avLst/>
          </a:prstGeom>
        </p:spPr>
      </p:pic>
      <p:pic>
        <p:nvPicPr>
          <p:cNvPr id="6" name="Picture 6" descr="A picture containing watch, clock&#10;&#10;Description automatically generated">
            <a:extLst>
              <a:ext uri="{FF2B5EF4-FFF2-40B4-BE49-F238E27FC236}">
                <a16:creationId xmlns:a16="http://schemas.microsoft.com/office/drawing/2014/main" id="{37C7E50D-27F8-4A5A-D486-B301CA45FCB3}"/>
              </a:ext>
            </a:extLst>
          </p:cNvPr>
          <p:cNvPicPr>
            <a:picLocks noGrp="1" noChangeAspect="1"/>
          </p:cNvPicPr>
          <p:nvPr>
            <p:ph idx="1"/>
          </p:nvPr>
        </p:nvPicPr>
        <p:blipFill>
          <a:blip r:embed="rId3"/>
          <a:stretch>
            <a:fillRect/>
          </a:stretch>
        </p:blipFill>
        <p:spPr>
          <a:xfrm>
            <a:off x="6096000" y="4819650"/>
            <a:ext cx="5459413" cy="846138"/>
          </a:xfrm>
        </p:spPr>
      </p:pic>
      <p:pic>
        <p:nvPicPr>
          <p:cNvPr id="7" name="Picture 7" descr="A picture containing icon&#10;&#10;Description automatically generated">
            <a:extLst>
              <a:ext uri="{FF2B5EF4-FFF2-40B4-BE49-F238E27FC236}">
                <a16:creationId xmlns:a16="http://schemas.microsoft.com/office/drawing/2014/main" id="{56654DFA-78FC-60A3-1C51-4C153B57C639}"/>
              </a:ext>
            </a:extLst>
          </p:cNvPr>
          <p:cNvPicPr>
            <a:picLocks noChangeAspect="1"/>
          </p:cNvPicPr>
          <p:nvPr/>
        </p:nvPicPr>
        <p:blipFill>
          <a:blip r:embed="rId4"/>
          <a:stretch>
            <a:fillRect/>
          </a:stretch>
        </p:blipFill>
        <p:spPr>
          <a:xfrm>
            <a:off x="6096000" y="5730875"/>
            <a:ext cx="5459413" cy="384175"/>
          </a:xfrm>
          <a:prstGeom prst="rect">
            <a:avLst/>
          </a:prstGeom>
        </p:spPr>
      </p:pic>
      <p:sp>
        <p:nvSpPr>
          <p:cNvPr id="2" name="Title 1">
            <a:extLst>
              <a:ext uri="{FF2B5EF4-FFF2-40B4-BE49-F238E27FC236}">
                <a16:creationId xmlns:a16="http://schemas.microsoft.com/office/drawing/2014/main" id="{75BA8F89-2472-ED45-13BE-928D4A498410}"/>
              </a:ext>
            </a:extLst>
          </p:cNvPr>
          <p:cNvSpPr>
            <a:spLocks noGrp="1"/>
          </p:cNvSpPr>
          <p:nvPr>
            <p:ph type="title"/>
          </p:nvPr>
        </p:nvSpPr>
        <p:spPr>
          <a:xfrm>
            <a:off x="621629" y="640080"/>
            <a:ext cx="4225290" cy="2541860"/>
          </a:xfrm>
        </p:spPr>
        <p:txBody>
          <a:bodyPr vert="horz" lIns="91440" tIns="45720" rIns="91440" bIns="45720" rtlCol="0" anchor="ctr">
            <a:normAutofit/>
          </a:bodyPr>
          <a:lstStyle/>
          <a:p>
            <a:pPr algn="ctr"/>
            <a:r>
              <a:rPr lang="en-US" kern="1200">
                <a:solidFill>
                  <a:srgbClr val="FFFFFF"/>
                </a:solidFill>
                <a:latin typeface="+mj-lt"/>
                <a:ea typeface="+mj-ea"/>
                <a:cs typeface="+mj-cs"/>
              </a:rPr>
              <a:t>Calculation of Utility of the state in Stochastic World</a:t>
            </a:r>
          </a:p>
        </p:txBody>
      </p:sp>
      <p:pic>
        <p:nvPicPr>
          <p:cNvPr id="4" name="Picture 4" descr="Shape, polygon&#10;&#10;Description automatically generated">
            <a:extLst>
              <a:ext uri="{FF2B5EF4-FFF2-40B4-BE49-F238E27FC236}">
                <a16:creationId xmlns:a16="http://schemas.microsoft.com/office/drawing/2014/main" id="{4843B089-3F30-077A-F0B8-0BCEE687CA21}"/>
              </a:ext>
            </a:extLst>
          </p:cNvPr>
          <p:cNvPicPr>
            <a:picLocks noChangeAspect="1"/>
          </p:cNvPicPr>
          <p:nvPr/>
        </p:nvPicPr>
        <p:blipFill>
          <a:blip r:embed="rId5"/>
          <a:stretch>
            <a:fillRect/>
          </a:stretch>
        </p:blipFill>
        <p:spPr>
          <a:xfrm>
            <a:off x="823009" y="3870271"/>
            <a:ext cx="3679432" cy="2741177"/>
          </a:xfrm>
          <a:prstGeom prst="rect">
            <a:avLst/>
          </a:prstGeom>
        </p:spPr>
      </p:pic>
    </p:spTree>
    <p:extLst>
      <p:ext uri="{BB962C8B-B14F-4D97-AF65-F5344CB8AC3E}">
        <p14:creationId xmlns:p14="http://schemas.microsoft.com/office/powerpoint/2010/main" val="4003523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B900915-2AFC-012E-FC88-E51364283865}"/>
              </a:ext>
            </a:extLst>
          </p:cNvPr>
          <p:cNvSpPr>
            <a:spLocks noGrp="1"/>
          </p:cNvSpPr>
          <p:nvPr>
            <p:ph type="title"/>
          </p:nvPr>
        </p:nvSpPr>
        <p:spPr>
          <a:xfrm>
            <a:off x="1146879" y="998002"/>
            <a:ext cx="3182940" cy="1471959"/>
          </a:xfrm>
        </p:spPr>
        <p:txBody>
          <a:bodyPr>
            <a:normAutofit/>
          </a:bodyPr>
          <a:lstStyle/>
          <a:p>
            <a:r>
              <a:rPr lang="en-US" sz="3600" b="1">
                <a:solidFill>
                  <a:srgbClr val="FFFFFF"/>
                </a:solidFill>
              </a:rPr>
              <a:t>Policy evaluation</a:t>
            </a:r>
            <a:endParaRPr lang="en-US" sz="3600">
              <a:solidFill>
                <a:srgbClr val="FFFFFF"/>
              </a:solidFill>
            </a:endParaRPr>
          </a:p>
          <a:p>
            <a:endParaRPr lang="en-US" sz="3600">
              <a:solidFill>
                <a:srgbClr val="FFFFFF"/>
              </a:solidFill>
              <a:cs typeface="Calibri Light"/>
            </a:endParaRPr>
          </a:p>
        </p:txBody>
      </p:sp>
      <p:sp>
        <p:nvSpPr>
          <p:cNvPr id="8" name="Content Placeholder 7">
            <a:extLst>
              <a:ext uri="{FF2B5EF4-FFF2-40B4-BE49-F238E27FC236}">
                <a16:creationId xmlns:a16="http://schemas.microsoft.com/office/drawing/2014/main" id="{25E7FBCE-125F-464D-769B-0F3A294ECB64}"/>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1900">
                <a:solidFill>
                  <a:srgbClr val="FEFFFF"/>
                </a:solidFill>
                <a:ea typeface="+mn-lt"/>
                <a:cs typeface="+mn-lt"/>
              </a:rPr>
              <a:t>We can determine the utility of each state by directly solving these equations. </a:t>
            </a:r>
          </a:p>
          <a:p>
            <a:r>
              <a:rPr lang="en-US" sz="1900">
                <a:solidFill>
                  <a:srgbClr val="FEFFFF"/>
                </a:solidFill>
                <a:ea typeface="+mn-lt"/>
                <a:cs typeface="+mn-lt"/>
              </a:rPr>
              <a:t>This process is called </a:t>
            </a:r>
            <a:r>
              <a:rPr lang="en-US" sz="1900" i="1">
                <a:solidFill>
                  <a:srgbClr val="FEFFFF"/>
                </a:solidFill>
                <a:ea typeface="+mn-lt"/>
                <a:cs typeface="+mn-lt"/>
              </a:rPr>
              <a:t>policy evaluation</a:t>
            </a:r>
            <a:r>
              <a:rPr lang="en-US" sz="1900">
                <a:solidFill>
                  <a:srgbClr val="FEFFFF"/>
                </a:solidFill>
                <a:ea typeface="+mn-lt"/>
                <a:cs typeface="+mn-lt"/>
              </a:rPr>
              <a:t>: for a given policy</a:t>
            </a:r>
          </a:p>
          <a:p>
            <a:r>
              <a:rPr lang="en-US" sz="1900">
                <a:solidFill>
                  <a:srgbClr val="FEFFFF"/>
                </a:solidFill>
                <a:ea typeface="+mn-lt"/>
                <a:cs typeface="+mn-lt"/>
              </a:rPr>
              <a:t>We evaluate that policy by determining the utility of each state.</a:t>
            </a:r>
            <a:endParaRPr lang="en-US" sz="1900">
              <a:solidFill>
                <a:srgbClr val="FEFFFF"/>
              </a:solidFill>
              <a:cs typeface="Calibri"/>
            </a:endParaRPr>
          </a:p>
        </p:txBody>
      </p:sp>
      <p:pic>
        <p:nvPicPr>
          <p:cNvPr id="4" name="Picture 4" descr="Text, table&#10;&#10;Description automatically generated">
            <a:extLst>
              <a:ext uri="{FF2B5EF4-FFF2-40B4-BE49-F238E27FC236}">
                <a16:creationId xmlns:a16="http://schemas.microsoft.com/office/drawing/2014/main" id="{2F58F8F5-6715-62C7-E790-0A30765BAA67}"/>
              </a:ext>
            </a:extLst>
          </p:cNvPr>
          <p:cNvPicPr>
            <a:picLocks noChangeAspect="1"/>
          </p:cNvPicPr>
          <p:nvPr/>
        </p:nvPicPr>
        <p:blipFill>
          <a:blip r:embed="rId2"/>
          <a:stretch>
            <a:fillRect/>
          </a:stretch>
        </p:blipFill>
        <p:spPr>
          <a:xfrm>
            <a:off x="4998268" y="670008"/>
            <a:ext cx="6539075" cy="5198564"/>
          </a:xfrm>
          <a:prstGeom prst="rect">
            <a:avLst/>
          </a:prstGeom>
        </p:spPr>
      </p:pic>
    </p:spTree>
    <p:extLst>
      <p:ext uri="{BB962C8B-B14F-4D97-AF65-F5344CB8AC3E}">
        <p14:creationId xmlns:p14="http://schemas.microsoft.com/office/powerpoint/2010/main" val="131318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set γ as 0.5</a:t>
            </a:r>
          </a:p>
          <a:p>
            <a:pPr algn="ctr"/>
            <a:endParaRPr lang="en-US" dirty="0">
              <a:ea typeface="+mn-lt"/>
              <a:cs typeface="+mn-lt"/>
            </a:endParaRPr>
          </a:p>
        </p:txBody>
      </p:sp>
      <p:sp>
        <p:nvSpPr>
          <p:cNvPr id="2" name="Title 1">
            <a:extLst>
              <a:ext uri="{FF2B5EF4-FFF2-40B4-BE49-F238E27FC236}">
                <a16:creationId xmlns:a16="http://schemas.microsoft.com/office/drawing/2014/main" id="{8A489945-3ADE-0E6C-8C41-EE8FF9AD1CD2}"/>
              </a:ext>
            </a:extLst>
          </p:cNvPr>
          <p:cNvSpPr>
            <a:spLocks noGrp="1"/>
          </p:cNvSpPr>
          <p:nvPr>
            <p:ph type="title"/>
          </p:nvPr>
        </p:nvSpPr>
        <p:spPr>
          <a:xfrm>
            <a:off x="630936" y="640080"/>
            <a:ext cx="4818888" cy="1481328"/>
          </a:xfrm>
        </p:spPr>
        <p:txBody>
          <a:bodyPr anchor="b">
            <a:normAutofit/>
          </a:bodyPr>
          <a:lstStyle/>
          <a:p>
            <a:r>
              <a:rPr lang="en-US" sz="5000" i="1">
                <a:ea typeface="+mj-lt"/>
                <a:cs typeface="+mj-lt"/>
              </a:rPr>
              <a:t>Iterative policy evaluation</a:t>
            </a:r>
            <a:endParaRPr lang="en-US" sz="5000">
              <a:cs typeface="Calibri Light" panose="020F0302020204030204"/>
            </a:endParaRP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C8B9085-A3AB-8BF8-B0C0-FDF41DD3848C}"/>
              </a:ext>
            </a:extLst>
          </p:cNvPr>
          <p:cNvSpPr>
            <a:spLocks noGrp="1"/>
          </p:cNvSpPr>
          <p:nvPr>
            <p:ph idx="1"/>
          </p:nvPr>
        </p:nvSpPr>
        <p:spPr>
          <a:xfrm>
            <a:off x="630936" y="2660904"/>
            <a:ext cx="4818888" cy="3547872"/>
          </a:xfrm>
        </p:spPr>
        <p:txBody>
          <a:bodyPr anchor="t">
            <a:normAutofit/>
          </a:bodyPr>
          <a:lstStyle/>
          <a:p>
            <a:r>
              <a:rPr lang="en-US" sz="2200" dirty="0">
                <a:ea typeface="+mn-lt"/>
                <a:cs typeface="+mn-lt"/>
              </a:rPr>
              <a:t>First Sweep</a:t>
            </a:r>
          </a:p>
          <a:p>
            <a:r>
              <a:rPr lang="en-US" sz="2200" dirty="0">
                <a:ea typeface="+mn-lt"/>
                <a:cs typeface="+mn-lt"/>
              </a:rPr>
              <a:t>set γ as 0.5</a:t>
            </a:r>
            <a:endParaRPr lang="en-US" dirty="0"/>
          </a:p>
          <a:p>
            <a:r>
              <a:rPr lang="en-US" sz="2200" dirty="0">
                <a:ea typeface="+mn-lt"/>
                <a:cs typeface="+mn-lt"/>
              </a:rPr>
              <a:t>first initialize the utility of each state as zero</a:t>
            </a:r>
          </a:p>
        </p:txBody>
      </p:sp>
      <p:pic>
        <p:nvPicPr>
          <p:cNvPr id="4" name="Picture 4" descr="Text&#10;&#10;Description automatically generated">
            <a:extLst>
              <a:ext uri="{FF2B5EF4-FFF2-40B4-BE49-F238E27FC236}">
                <a16:creationId xmlns:a16="http://schemas.microsoft.com/office/drawing/2014/main" id="{45E4DBAC-BAED-C316-6D2D-871E3577AEA7}"/>
              </a:ext>
            </a:extLst>
          </p:cNvPr>
          <p:cNvPicPr>
            <a:picLocks noChangeAspect="1"/>
          </p:cNvPicPr>
          <p:nvPr/>
        </p:nvPicPr>
        <p:blipFill>
          <a:blip r:embed="rId2"/>
          <a:stretch>
            <a:fillRect/>
          </a:stretch>
        </p:blipFill>
        <p:spPr>
          <a:xfrm>
            <a:off x="6109336" y="640080"/>
            <a:ext cx="5438392" cy="5577840"/>
          </a:xfrm>
          <a:prstGeom prst="rect">
            <a:avLst/>
          </a:prstGeom>
        </p:spPr>
      </p:pic>
    </p:spTree>
    <p:extLst>
      <p:ext uri="{BB962C8B-B14F-4D97-AF65-F5344CB8AC3E}">
        <p14:creationId xmlns:p14="http://schemas.microsoft.com/office/powerpoint/2010/main" val="1987457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2F91C74-CAB1-2E83-79CB-E2B1B598D80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i="1" kern="1200">
                <a:solidFill>
                  <a:srgbClr val="FFFFFF"/>
                </a:solidFill>
                <a:latin typeface="+mj-lt"/>
                <a:ea typeface="+mj-ea"/>
                <a:cs typeface="+mj-cs"/>
              </a:rPr>
              <a:t>Iterative policy evaluation</a:t>
            </a:r>
            <a:endParaRPr lang="en-US" sz="31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072DFFD3-03CC-3933-BF02-13768630B799}"/>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Second Sweep</a:t>
            </a:r>
          </a:p>
        </p:txBody>
      </p:sp>
      <p:pic>
        <p:nvPicPr>
          <p:cNvPr id="5" name="Picture 5" descr="Text, table&#10;&#10;Description automatically generated">
            <a:extLst>
              <a:ext uri="{FF2B5EF4-FFF2-40B4-BE49-F238E27FC236}">
                <a16:creationId xmlns:a16="http://schemas.microsoft.com/office/drawing/2014/main" id="{5E75F863-1FE3-3507-D7E5-761AD08689B9}"/>
              </a:ext>
            </a:extLst>
          </p:cNvPr>
          <p:cNvPicPr>
            <a:picLocks noChangeAspect="1"/>
          </p:cNvPicPr>
          <p:nvPr/>
        </p:nvPicPr>
        <p:blipFill>
          <a:blip r:embed="rId2"/>
          <a:stretch>
            <a:fillRect/>
          </a:stretch>
        </p:blipFill>
        <p:spPr>
          <a:xfrm>
            <a:off x="4887191" y="467208"/>
            <a:ext cx="6456222" cy="5923584"/>
          </a:xfrm>
          <a:prstGeom prst="rect">
            <a:avLst/>
          </a:prstGeom>
        </p:spPr>
      </p:pic>
    </p:spTree>
    <p:extLst>
      <p:ext uri="{BB962C8B-B14F-4D97-AF65-F5344CB8AC3E}">
        <p14:creationId xmlns:p14="http://schemas.microsoft.com/office/powerpoint/2010/main" val="3668628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7C9B1-7EDA-5044-5BA3-5808C7A90ABF}"/>
              </a:ext>
            </a:extLst>
          </p:cNvPr>
          <p:cNvSpPr>
            <a:spLocks noGrp="1"/>
          </p:cNvSpPr>
          <p:nvPr>
            <p:ph type="title"/>
          </p:nvPr>
        </p:nvSpPr>
        <p:spPr>
          <a:xfrm>
            <a:off x="630936" y="639520"/>
            <a:ext cx="3429000" cy="1719072"/>
          </a:xfrm>
        </p:spPr>
        <p:txBody>
          <a:bodyPr anchor="b">
            <a:normAutofit/>
          </a:bodyPr>
          <a:lstStyle/>
          <a:p>
            <a:r>
              <a:rPr lang="en-US" sz="5400">
                <a:ea typeface="+mj-lt"/>
                <a:cs typeface="+mj-lt"/>
              </a:rPr>
              <a:t>Utility after 11 sweeps</a:t>
            </a:r>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A01FB0-6376-69BE-0A2C-53D93BD3E5C8}"/>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a:ea typeface="+mn-lt"/>
                <a:cs typeface="+mn-lt"/>
              </a:rPr>
              <a:t>We repeat sweeping like this for several times until the changes of utility values between consecutive sweeps are marginal. </a:t>
            </a:r>
          </a:p>
          <a:p>
            <a:r>
              <a:rPr lang="en-US" sz="2200">
                <a:ea typeface="+mn-lt"/>
                <a:cs typeface="+mn-lt"/>
              </a:rPr>
              <a:t>Here is the utility we get after 11 sweeps.</a:t>
            </a:r>
            <a:endParaRPr lang="en-US" sz="2200">
              <a:cs typeface="Calibri"/>
            </a:endParaRPr>
          </a:p>
        </p:txBody>
      </p:sp>
      <p:pic>
        <p:nvPicPr>
          <p:cNvPr id="4" name="Picture 4" descr="A picture containing company name&#10;&#10;Description automatically generated">
            <a:extLst>
              <a:ext uri="{FF2B5EF4-FFF2-40B4-BE49-F238E27FC236}">
                <a16:creationId xmlns:a16="http://schemas.microsoft.com/office/drawing/2014/main" id="{8591D591-79D8-2B68-C782-2A67487F266F}"/>
              </a:ext>
            </a:extLst>
          </p:cNvPr>
          <p:cNvPicPr>
            <a:picLocks noChangeAspect="1"/>
          </p:cNvPicPr>
          <p:nvPr/>
        </p:nvPicPr>
        <p:blipFill>
          <a:blip r:embed="rId2"/>
          <a:stretch>
            <a:fillRect/>
          </a:stretch>
        </p:blipFill>
        <p:spPr>
          <a:xfrm>
            <a:off x="4654296" y="960920"/>
            <a:ext cx="6903720" cy="4936159"/>
          </a:xfrm>
          <a:prstGeom prst="rect">
            <a:avLst/>
          </a:prstGeom>
        </p:spPr>
      </p:pic>
    </p:spTree>
    <p:extLst>
      <p:ext uri="{BB962C8B-B14F-4D97-AF65-F5344CB8AC3E}">
        <p14:creationId xmlns:p14="http://schemas.microsoft.com/office/powerpoint/2010/main" val="290123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1" name="Freeform: Shape 2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17076C3-7EC5-4E5E-47C0-FED12FDDCDE2}"/>
              </a:ext>
            </a:extLst>
          </p:cNvPr>
          <p:cNvSpPr>
            <a:spLocks noGrp="1"/>
          </p:cNvSpPr>
          <p:nvPr>
            <p:ph type="title"/>
          </p:nvPr>
        </p:nvSpPr>
        <p:spPr>
          <a:xfrm>
            <a:off x="765051" y="662400"/>
            <a:ext cx="3384000" cy="1492132"/>
          </a:xfrm>
        </p:spPr>
        <p:txBody>
          <a:bodyPr anchor="t">
            <a:normAutofit/>
          </a:bodyPr>
          <a:lstStyle/>
          <a:p>
            <a:r>
              <a:rPr lang="en-US" b="1">
                <a:solidFill>
                  <a:schemeClr val="bg1"/>
                </a:solidFill>
              </a:rPr>
              <a:t>Policy improvement</a:t>
            </a:r>
            <a:endParaRPr lang="en-US">
              <a:solidFill>
                <a:schemeClr val="bg1"/>
              </a:solidFill>
            </a:endParaRPr>
          </a:p>
          <a:p>
            <a:endParaRPr lang="en-US">
              <a:solidFill>
                <a:schemeClr val="bg1"/>
              </a:solidFill>
              <a:cs typeface="Calibri Light"/>
            </a:endParaRPr>
          </a:p>
        </p:txBody>
      </p:sp>
      <p:sp>
        <p:nvSpPr>
          <p:cNvPr id="3" name="Content Placeholder 2">
            <a:extLst>
              <a:ext uri="{FF2B5EF4-FFF2-40B4-BE49-F238E27FC236}">
                <a16:creationId xmlns:a16="http://schemas.microsoft.com/office/drawing/2014/main" id="{CBC26B11-0340-F9CA-B9D4-5D0D965ACA22}"/>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400">
                <a:solidFill>
                  <a:schemeClr val="bg1">
                    <a:alpha val="60000"/>
                  </a:schemeClr>
                </a:solidFill>
                <a:ea typeface="+mn-lt"/>
                <a:cs typeface="+mn-lt"/>
              </a:rPr>
              <a:t>After we get the utility for this policy, it is time to </a:t>
            </a:r>
            <a:r>
              <a:rPr lang="en-US" sz="1400" i="1">
                <a:solidFill>
                  <a:schemeClr val="bg1">
                    <a:alpha val="60000"/>
                  </a:schemeClr>
                </a:solidFill>
                <a:ea typeface="+mn-lt"/>
                <a:cs typeface="+mn-lt"/>
              </a:rPr>
              <a:t>improve</a:t>
            </a:r>
            <a:r>
              <a:rPr lang="en-US" sz="1400">
                <a:solidFill>
                  <a:schemeClr val="bg1">
                    <a:alpha val="60000"/>
                  </a:schemeClr>
                </a:solidFill>
                <a:ea typeface="+mn-lt"/>
                <a:cs typeface="+mn-lt"/>
              </a:rPr>
              <a:t> the policy. </a:t>
            </a:r>
          </a:p>
          <a:p>
            <a:r>
              <a:rPr lang="en-US" sz="1400">
                <a:solidFill>
                  <a:schemeClr val="bg1">
                    <a:alpha val="60000"/>
                  </a:schemeClr>
                </a:solidFill>
                <a:ea typeface="+mn-lt"/>
                <a:cs typeface="+mn-lt"/>
              </a:rPr>
              <a:t>For instance, if we look at state </a:t>
            </a:r>
            <a:r>
              <a:rPr lang="en-US" sz="1400" i="1">
                <a:solidFill>
                  <a:schemeClr val="bg1">
                    <a:alpha val="60000"/>
                  </a:schemeClr>
                </a:solidFill>
                <a:ea typeface="+mn-lt"/>
                <a:cs typeface="+mn-lt"/>
              </a:rPr>
              <a:t>s</a:t>
            </a:r>
            <a:r>
              <a:rPr lang="en-US" sz="1400">
                <a:solidFill>
                  <a:schemeClr val="bg1">
                    <a:alpha val="60000"/>
                  </a:schemeClr>
                </a:solidFill>
                <a:ea typeface="+mn-lt"/>
                <a:cs typeface="+mn-lt"/>
              </a:rPr>
              <a:t> = 2, potential successor states include 1,3, and 6. Clearly </a:t>
            </a:r>
            <a:r>
              <a:rPr lang="en-US" sz="1400" i="1">
                <a:solidFill>
                  <a:schemeClr val="bg1">
                    <a:alpha val="60000"/>
                  </a:schemeClr>
                </a:solidFill>
                <a:ea typeface="+mn-lt"/>
                <a:cs typeface="+mn-lt"/>
              </a:rPr>
              <a:t>s</a:t>
            </a:r>
            <a:r>
              <a:rPr lang="en-US" sz="1400">
                <a:solidFill>
                  <a:schemeClr val="bg1">
                    <a:alpha val="60000"/>
                  </a:schemeClr>
                </a:solidFill>
                <a:ea typeface="+mn-lt"/>
                <a:cs typeface="+mn-lt"/>
              </a:rPr>
              <a:t> = 3 is the best choice as it has the highest utility of 1.999.</a:t>
            </a:r>
          </a:p>
          <a:p>
            <a:r>
              <a:rPr lang="en-US" sz="1400">
                <a:solidFill>
                  <a:schemeClr val="bg1">
                    <a:alpha val="60000"/>
                  </a:schemeClr>
                </a:solidFill>
                <a:ea typeface="+mn-lt"/>
                <a:cs typeface="+mn-lt"/>
              </a:rPr>
              <a:t>if we look at state</a:t>
            </a:r>
            <a:r>
              <a:rPr lang="en-US" sz="1400" i="1">
                <a:solidFill>
                  <a:schemeClr val="bg1">
                    <a:alpha val="60000"/>
                  </a:schemeClr>
                </a:solidFill>
                <a:ea typeface="+mn-lt"/>
                <a:cs typeface="+mn-lt"/>
              </a:rPr>
              <a:t> s</a:t>
            </a:r>
            <a:r>
              <a:rPr lang="en-US" sz="1400">
                <a:solidFill>
                  <a:schemeClr val="bg1">
                    <a:alpha val="60000"/>
                  </a:schemeClr>
                </a:solidFill>
                <a:ea typeface="+mn-lt"/>
                <a:cs typeface="+mn-lt"/>
              </a:rPr>
              <a:t> = 8, potential successor states include 4 and 9 with utility of -0.0814 and -0.1110 respectively. As such, </a:t>
            </a:r>
            <a:r>
              <a:rPr lang="en-US" sz="1400" i="1">
                <a:solidFill>
                  <a:schemeClr val="bg1">
                    <a:alpha val="60000"/>
                  </a:schemeClr>
                </a:solidFill>
                <a:ea typeface="+mn-lt"/>
                <a:cs typeface="+mn-lt"/>
              </a:rPr>
              <a:t>s</a:t>
            </a:r>
            <a:r>
              <a:rPr lang="en-US" sz="1400">
                <a:solidFill>
                  <a:schemeClr val="bg1">
                    <a:alpha val="60000"/>
                  </a:schemeClr>
                </a:solidFill>
                <a:ea typeface="+mn-lt"/>
                <a:cs typeface="+mn-lt"/>
              </a:rPr>
              <a:t>=4 is preferable than </a:t>
            </a:r>
            <a:r>
              <a:rPr lang="en-US" sz="1400" i="1">
                <a:solidFill>
                  <a:schemeClr val="bg1">
                    <a:alpha val="60000"/>
                  </a:schemeClr>
                </a:solidFill>
                <a:ea typeface="+mn-lt"/>
                <a:cs typeface="+mn-lt"/>
              </a:rPr>
              <a:t>s</a:t>
            </a:r>
            <a:r>
              <a:rPr lang="en-US" sz="1400">
                <a:solidFill>
                  <a:schemeClr val="bg1">
                    <a:alpha val="60000"/>
                  </a:schemeClr>
                </a:solidFill>
                <a:ea typeface="+mn-lt"/>
                <a:cs typeface="+mn-lt"/>
              </a:rPr>
              <a:t>=9.</a:t>
            </a:r>
          </a:p>
          <a:p>
            <a:r>
              <a:rPr lang="en-US" sz="1400">
                <a:solidFill>
                  <a:schemeClr val="bg1">
                    <a:alpha val="60000"/>
                  </a:schemeClr>
                </a:solidFill>
                <a:ea typeface="+mn-lt"/>
                <a:cs typeface="+mn-lt"/>
              </a:rPr>
              <a:t>Since our MDP is stochastic, selecting a preferable successor state does not guarantee we will reach it. Rather than successor states, what we should compare is actions.</a:t>
            </a:r>
            <a:endParaRPr lang="en-US" sz="1400">
              <a:solidFill>
                <a:schemeClr val="bg1">
                  <a:alpha val="60000"/>
                </a:schemeClr>
              </a:solidFill>
              <a:cs typeface="Calibri"/>
            </a:endParaRPr>
          </a:p>
        </p:txBody>
      </p:sp>
      <p:pic>
        <p:nvPicPr>
          <p:cNvPr id="5" name="Picture 4" descr="A picture containing company name&#10;&#10;Description automatically generated">
            <a:extLst>
              <a:ext uri="{FF2B5EF4-FFF2-40B4-BE49-F238E27FC236}">
                <a16:creationId xmlns:a16="http://schemas.microsoft.com/office/drawing/2014/main" id="{0A65033E-B6F6-A62F-A5A9-8DDA15A38897}"/>
              </a:ext>
            </a:extLst>
          </p:cNvPr>
          <p:cNvPicPr>
            <a:picLocks noChangeAspect="1"/>
          </p:cNvPicPr>
          <p:nvPr/>
        </p:nvPicPr>
        <p:blipFill>
          <a:blip r:embed="rId2"/>
          <a:stretch>
            <a:fillRect/>
          </a:stretch>
        </p:blipFill>
        <p:spPr>
          <a:xfrm>
            <a:off x="5057662" y="903451"/>
            <a:ext cx="6919750" cy="4918575"/>
          </a:xfrm>
          <a:prstGeom prst="rect">
            <a:avLst/>
          </a:prstGeom>
        </p:spPr>
      </p:pic>
    </p:spTree>
    <p:extLst>
      <p:ext uri="{BB962C8B-B14F-4D97-AF65-F5344CB8AC3E}">
        <p14:creationId xmlns:p14="http://schemas.microsoft.com/office/powerpoint/2010/main" val="2036792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094A8-21FB-B919-E9D0-5314EDC6BA31}"/>
              </a:ext>
            </a:extLst>
          </p:cNvPr>
          <p:cNvSpPr>
            <a:spLocks noGrp="1"/>
          </p:cNvSpPr>
          <p:nvPr>
            <p:ph type="title"/>
          </p:nvPr>
        </p:nvSpPr>
        <p:spPr>
          <a:xfrm>
            <a:off x="1092222" y="159027"/>
            <a:ext cx="3285284" cy="1556870"/>
          </a:xfrm>
        </p:spPr>
        <p:txBody>
          <a:bodyPr anchor="b">
            <a:normAutofit fontScale="90000"/>
          </a:bodyPr>
          <a:lstStyle/>
          <a:p>
            <a:r>
              <a:rPr lang="en-US" sz="4000">
                <a:cs typeface="Calibri Light"/>
              </a:rPr>
              <a:t>Utility of state based on actions</a:t>
            </a:r>
            <a:endParaRPr lang="en-US" sz="4000"/>
          </a:p>
        </p:txBody>
      </p:sp>
      <p:sp>
        <p:nvSpPr>
          <p:cNvPr id="3" name="Content Placeholder 2">
            <a:extLst>
              <a:ext uri="{FF2B5EF4-FFF2-40B4-BE49-F238E27FC236}">
                <a16:creationId xmlns:a16="http://schemas.microsoft.com/office/drawing/2014/main" id="{50524300-8832-C607-9EE0-42CB2404DB45}"/>
              </a:ext>
            </a:extLst>
          </p:cNvPr>
          <p:cNvSpPr>
            <a:spLocks noGrp="1"/>
          </p:cNvSpPr>
          <p:nvPr>
            <p:ph idx="1"/>
          </p:nvPr>
        </p:nvSpPr>
        <p:spPr>
          <a:xfrm>
            <a:off x="9584657" y="5545906"/>
            <a:ext cx="1960066" cy="722373"/>
          </a:xfrm>
        </p:spPr>
        <p:txBody>
          <a:bodyPr vert="horz" lIns="91440" tIns="45720" rIns="91440" bIns="45720" rtlCol="0">
            <a:normAutofit fontScale="92500" lnSpcReduction="10000"/>
          </a:bodyPr>
          <a:lstStyle/>
          <a:p>
            <a:r>
              <a:rPr lang="en-US" sz="2000">
                <a:cs typeface="Calibri"/>
              </a:rPr>
              <a:t>State S6</a:t>
            </a:r>
          </a:p>
          <a:p>
            <a:r>
              <a:rPr lang="en-US" sz="2000">
                <a:cs typeface="Calibri"/>
              </a:rPr>
              <a:t>Action UP</a:t>
            </a:r>
          </a:p>
        </p:txBody>
      </p:sp>
      <p:pic>
        <p:nvPicPr>
          <p:cNvPr id="4" name="Picture 4" descr="A picture containing text, gauge, device&#10;&#10;Description automatically generated">
            <a:extLst>
              <a:ext uri="{FF2B5EF4-FFF2-40B4-BE49-F238E27FC236}">
                <a16:creationId xmlns:a16="http://schemas.microsoft.com/office/drawing/2014/main" id="{C9CE7A87-10E6-0C11-E454-02F5DA4AB5ED}"/>
              </a:ext>
            </a:extLst>
          </p:cNvPr>
          <p:cNvPicPr>
            <a:picLocks noChangeAspect="1"/>
          </p:cNvPicPr>
          <p:nvPr/>
        </p:nvPicPr>
        <p:blipFill>
          <a:blip r:embed="rId2"/>
          <a:stretch>
            <a:fillRect/>
          </a:stretch>
        </p:blipFill>
        <p:spPr>
          <a:xfrm>
            <a:off x="622984" y="5071374"/>
            <a:ext cx="5468782" cy="1098395"/>
          </a:xfrm>
          <a:prstGeom prst="rect">
            <a:avLst/>
          </a:prstGeom>
        </p:spPr>
      </p:pic>
      <p:pic>
        <p:nvPicPr>
          <p:cNvPr id="6" name="Picture 4" descr="A picture containing qr code&#10;&#10;Description automatically generated">
            <a:extLst>
              <a:ext uri="{FF2B5EF4-FFF2-40B4-BE49-F238E27FC236}">
                <a16:creationId xmlns:a16="http://schemas.microsoft.com/office/drawing/2014/main" id="{26872E6C-DC9E-E6CF-616D-2E6EE90F3847}"/>
              </a:ext>
            </a:extLst>
          </p:cNvPr>
          <p:cNvPicPr>
            <a:picLocks noChangeAspect="1"/>
          </p:cNvPicPr>
          <p:nvPr/>
        </p:nvPicPr>
        <p:blipFill>
          <a:blip r:embed="rId3"/>
          <a:stretch>
            <a:fillRect/>
          </a:stretch>
        </p:blipFill>
        <p:spPr>
          <a:xfrm>
            <a:off x="4710033" y="316782"/>
            <a:ext cx="7183015" cy="5236044"/>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ompany name&#10;&#10;Description automatically generated">
            <a:extLst>
              <a:ext uri="{FF2B5EF4-FFF2-40B4-BE49-F238E27FC236}">
                <a16:creationId xmlns:a16="http://schemas.microsoft.com/office/drawing/2014/main" id="{1DABCFE0-0849-F3AD-4618-6DDD208B7EBD}"/>
              </a:ext>
            </a:extLst>
          </p:cNvPr>
          <p:cNvPicPr>
            <a:picLocks noChangeAspect="1"/>
          </p:cNvPicPr>
          <p:nvPr/>
        </p:nvPicPr>
        <p:blipFill>
          <a:blip r:embed="rId4"/>
          <a:stretch>
            <a:fillRect/>
          </a:stretch>
        </p:blipFill>
        <p:spPr>
          <a:xfrm>
            <a:off x="187488" y="1797973"/>
            <a:ext cx="4589577" cy="3262054"/>
          </a:xfrm>
          <a:prstGeom prst="rect">
            <a:avLst/>
          </a:prstGeom>
        </p:spPr>
      </p:pic>
    </p:spTree>
    <p:extLst>
      <p:ext uri="{BB962C8B-B14F-4D97-AF65-F5344CB8AC3E}">
        <p14:creationId xmlns:p14="http://schemas.microsoft.com/office/powerpoint/2010/main" val="41953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49E6CA1-305F-4BF3-1071-7AFF387BCD34}"/>
              </a:ext>
            </a:extLst>
          </p:cNvPr>
          <p:cNvSpPr>
            <a:spLocks noGrp="1"/>
          </p:cNvSpPr>
          <p:nvPr>
            <p:ph type="title"/>
          </p:nvPr>
        </p:nvSpPr>
        <p:spPr>
          <a:xfrm>
            <a:off x="1047280" y="759805"/>
            <a:ext cx="10306520" cy="1325563"/>
          </a:xfrm>
        </p:spPr>
        <p:txBody>
          <a:bodyPr>
            <a:normAutofit/>
          </a:bodyPr>
          <a:lstStyle/>
          <a:p>
            <a:r>
              <a:rPr lang="en-US" sz="4000" b="1" i="1">
                <a:solidFill>
                  <a:srgbClr val="FFFFFF"/>
                </a:solidFill>
                <a:ea typeface="+mj-lt"/>
                <a:cs typeface="+mj-lt"/>
              </a:rPr>
              <a:t>Agent</a:t>
            </a:r>
            <a:endParaRPr lang="en-US" sz="4000">
              <a:solidFill>
                <a:srgbClr val="FFFFFF"/>
              </a:solidFill>
            </a:endParaRPr>
          </a:p>
        </p:txBody>
      </p:sp>
      <p:sp>
        <p:nvSpPr>
          <p:cNvPr id="3" name="Content Placeholder 2">
            <a:extLst>
              <a:ext uri="{FF2B5EF4-FFF2-40B4-BE49-F238E27FC236}">
                <a16:creationId xmlns:a16="http://schemas.microsoft.com/office/drawing/2014/main" id="{7C30E97D-F06A-5C81-F536-97AF82A48F45}"/>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b="1" i="1">
                <a:ea typeface="+mn-lt"/>
                <a:cs typeface="+mn-lt"/>
              </a:rPr>
              <a:t>Agent</a:t>
            </a:r>
            <a:r>
              <a:rPr lang="en-US" sz="2400">
                <a:ea typeface="+mn-lt"/>
                <a:cs typeface="+mn-lt"/>
              </a:rPr>
              <a:t> refers to the robot  whatever we put inside this world that looks around for possible moves, thinks about the pros and cons of possible moves, makes a decision of the next move, and executes the move.</a:t>
            </a:r>
            <a:endParaRPr lang="en-US" sz="2400"/>
          </a:p>
        </p:txBody>
      </p:sp>
      <p:pic>
        <p:nvPicPr>
          <p:cNvPr id="5" name="Picture 4" descr="Diagram, engineering drawing&#10;&#10;Description automatically generated">
            <a:extLst>
              <a:ext uri="{FF2B5EF4-FFF2-40B4-BE49-F238E27FC236}">
                <a16:creationId xmlns:a16="http://schemas.microsoft.com/office/drawing/2014/main" id="{2738C915-D4A1-520A-0AAF-68B9A0E76804}"/>
              </a:ext>
            </a:extLst>
          </p:cNvPr>
          <p:cNvPicPr>
            <a:picLocks noChangeAspect="1"/>
          </p:cNvPicPr>
          <p:nvPr/>
        </p:nvPicPr>
        <p:blipFill rotWithShape="1">
          <a:blip r:embed="rId2"/>
          <a:srcRect r="627" b="1"/>
          <a:stretch/>
        </p:blipFill>
        <p:spPr>
          <a:xfrm>
            <a:off x="6098892" y="2655122"/>
            <a:ext cx="4802404" cy="3237879"/>
          </a:xfrm>
          <a:prstGeom prst="rect">
            <a:avLst/>
          </a:prstGeom>
        </p:spPr>
      </p:pic>
    </p:spTree>
    <p:extLst>
      <p:ext uri="{BB962C8B-B14F-4D97-AF65-F5344CB8AC3E}">
        <p14:creationId xmlns:p14="http://schemas.microsoft.com/office/powerpoint/2010/main" val="19406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094A8-21FB-B919-E9D0-5314EDC6BA31}"/>
              </a:ext>
            </a:extLst>
          </p:cNvPr>
          <p:cNvSpPr>
            <a:spLocks noGrp="1"/>
          </p:cNvSpPr>
          <p:nvPr>
            <p:ph type="title"/>
          </p:nvPr>
        </p:nvSpPr>
        <p:spPr>
          <a:xfrm>
            <a:off x="1092222" y="159027"/>
            <a:ext cx="3285284" cy="1556870"/>
          </a:xfrm>
        </p:spPr>
        <p:txBody>
          <a:bodyPr anchor="b">
            <a:normAutofit fontScale="90000"/>
          </a:bodyPr>
          <a:lstStyle/>
          <a:p>
            <a:r>
              <a:rPr lang="en-US" sz="4000">
                <a:cs typeface="Calibri Light"/>
              </a:rPr>
              <a:t>Utility of state based on actions</a:t>
            </a:r>
            <a:endParaRPr lang="en-US" sz="4000"/>
          </a:p>
        </p:txBody>
      </p:sp>
      <p:sp>
        <p:nvSpPr>
          <p:cNvPr id="3" name="Content Placeholder 2">
            <a:extLst>
              <a:ext uri="{FF2B5EF4-FFF2-40B4-BE49-F238E27FC236}">
                <a16:creationId xmlns:a16="http://schemas.microsoft.com/office/drawing/2014/main" id="{50524300-8832-C607-9EE0-42CB2404DB45}"/>
              </a:ext>
            </a:extLst>
          </p:cNvPr>
          <p:cNvSpPr>
            <a:spLocks noGrp="1"/>
          </p:cNvSpPr>
          <p:nvPr>
            <p:ph idx="1"/>
          </p:nvPr>
        </p:nvSpPr>
        <p:spPr>
          <a:xfrm>
            <a:off x="9584657" y="5545906"/>
            <a:ext cx="1960066" cy="722373"/>
          </a:xfrm>
        </p:spPr>
        <p:txBody>
          <a:bodyPr vert="horz" lIns="91440" tIns="45720" rIns="91440" bIns="45720" rtlCol="0" anchor="t">
            <a:normAutofit fontScale="92500" lnSpcReduction="10000"/>
          </a:bodyPr>
          <a:lstStyle/>
          <a:p>
            <a:r>
              <a:rPr lang="en-US" sz="2000" dirty="0">
                <a:cs typeface="Calibri"/>
              </a:rPr>
              <a:t>State S6</a:t>
            </a:r>
          </a:p>
          <a:p>
            <a:r>
              <a:rPr lang="en-US" sz="2000" dirty="0">
                <a:cs typeface="Calibri"/>
              </a:rPr>
              <a:t>Action LEFT</a:t>
            </a:r>
          </a:p>
        </p:txBody>
      </p:sp>
      <p:pic>
        <p:nvPicPr>
          <p:cNvPr id="6" name="Picture 4" descr="A picture containing qr code&#10;&#10;Description automatically generated">
            <a:extLst>
              <a:ext uri="{FF2B5EF4-FFF2-40B4-BE49-F238E27FC236}">
                <a16:creationId xmlns:a16="http://schemas.microsoft.com/office/drawing/2014/main" id="{26872E6C-DC9E-E6CF-616D-2E6EE90F3847}"/>
              </a:ext>
            </a:extLst>
          </p:cNvPr>
          <p:cNvPicPr>
            <a:picLocks noChangeAspect="1"/>
          </p:cNvPicPr>
          <p:nvPr/>
        </p:nvPicPr>
        <p:blipFill>
          <a:blip r:embed="rId2"/>
          <a:stretch>
            <a:fillRect/>
          </a:stretch>
        </p:blipFill>
        <p:spPr>
          <a:xfrm>
            <a:off x="4710033" y="316782"/>
            <a:ext cx="7183015" cy="5236044"/>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ompany name&#10;&#10;Description automatically generated">
            <a:extLst>
              <a:ext uri="{FF2B5EF4-FFF2-40B4-BE49-F238E27FC236}">
                <a16:creationId xmlns:a16="http://schemas.microsoft.com/office/drawing/2014/main" id="{1DABCFE0-0849-F3AD-4618-6DDD208B7EBD}"/>
              </a:ext>
            </a:extLst>
          </p:cNvPr>
          <p:cNvPicPr>
            <a:picLocks noChangeAspect="1"/>
          </p:cNvPicPr>
          <p:nvPr/>
        </p:nvPicPr>
        <p:blipFill>
          <a:blip r:embed="rId3"/>
          <a:stretch>
            <a:fillRect/>
          </a:stretch>
        </p:blipFill>
        <p:spPr>
          <a:xfrm>
            <a:off x="187488" y="1797973"/>
            <a:ext cx="4589577" cy="3262054"/>
          </a:xfrm>
          <a:prstGeom prst="rect">
            <a:avLst/>
          </a:prstGeom>
        </p:spPr>
      </p:pic>
      <p:pic>
        <p:nvPicPr>
          <p:cNvPr id="5" name="Picture 6">
            <a:extLst>
              <a:ext uri="{FF2B5EF4-FFF2-40B4-BE49-F238E27FC236}">
                <a16:creationId xmlns:a16="http://schemas.microsoft.com/office/drawing/2014/main" id="{1C41CD52-2DE6-C2F2-C77E-F8355088C440}"/>
              </a:ext>
            </a:extLst>
          </p:cNvPr>
          <p:cNvPicPr>
            <a:picLocks noChangeAspect="1"/>
          </p:cNvPicPr>
          <p:nvPr/>
        </p:nvPicPr>
        <p:blipFill>
          <a:blip r:embed="rId4"/>
          <a:stretch>
            <a:fillRect/>
          </a:stretch>
        </p:blipFill>
        <p:spPr>
          <a:xfrm>
            <a:off x="141357" y="5446095"/>
            <a:ext cx="5780155" cy="714509"/>
          </a:xfrm>
          <a:prstGeom prst="rect">
            <a:avLst/>
          </a:prstGeom>
        </p:spPr>
      </p:pic>
    </p:spTree>
    <p:extLst>
      <p:ext uri="{BB962C8B-B14F-4D97-AF65-F5344CB8AC3E}">
        <p14:creationId xmlns:p14="http://schemas.microsoft.com/office/powerpoint/2010/main" val="3521257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094A8-21FB-B919-E9D0-5314EDC6BA31}"/>
              </a:ext>
            </a:extLst>
          </p:cNvPr>
          <p:cNvSpPr>
            <a:spLocks noGrp="1"/>
          </p:cNvSpPr>
          <p:nvPr>
            <p:ph type="title"/>
          </p:nvPr>
        </p:nvSpPr>
        <p:spPr>
          <a:xfrm>
            <a:off x="1092222" y="159027"/>
            <a:ext cx="3285284" cy="1556870"/>
          </a:xfrm>
        </p:spPr>
        <p:txBody>
          <a:bodyPr anchor="b">
            <a:normAutofit fontScale="90000"/>
          </a:bodyPr>
          <a:lstStyle/>
          <a:p>
            <a:r>
              <a:rPr lang="en-US" sz="4000" dirty="0">
                <a:cs typeface="Calibri Light"/>
              </a:rPr>
              <a:t>Utility of state based on actions</a:t>
            </a:r>
            <a:endParaRPr lang="en-US" sz="4000" dirty="0"/>
          </a:p>
        </p:txBody>
      </p:sp>
      <p:sp>
        <p:nvSpPr>
          <p:cNvPr id="3" name="Content Placeholder 2">
            <a:extLst>
              <a:ext uri="{FF2B5EF4-FFF2-40B4-BE49-F238E27FC236}">
                <a16:creationId xmlns:a16="http://schemas.microsoft.com/office/drawing/2014/main" id="{50524300-8832-C607-9EE0-42CB2404DB45}"/>
              </a:ext>
            </a:extLst>
          </p:cNvPr>
          <p:cNvSpPr>
            <a:spLocks noGrp="1"/>
          </p:cNvSpPr>
          <p:nvPr>
            <p:ph idx="1"/>
          </p:nvPr>
        </p:nvSpPr>
        <p:spPr>
          <a:xfrm>
            <a:off x="9584657" y="5545906"/>
            <a:ext cx="1960066" cy="722373"/>
          </a:xfrm>
        </p:spPr>
        <p:txBody>
          <a:bodyPr vert="horz" lIns="91440" tIns="45720" rIns="91440" bIns="45720" rtlCol="0" anchor="t">
            <a:normAutofit fontScale="92500" lnSpcReduction="10000"/>
          </a:bodyPr>
          <a:lstStyle/>
          <a:p>
            <a:r>
              <a:rPr lang="en-US" sz="2000" dirty="0">
                <a:cs typeface="Calibri"/>
              </a:rPr>
              <a:t>State S6</a:t>
            </a:r>
          </a:p>
          <a:p>
            <a:r>
              <a:rPr lang="en-US" sz="2000" dirty="0">
                <a:cs typeface="Calibri"/>
              </a:rPr>
              <a:t>Action Down</a:t>
            </a:r>
          </a:p>
        </p:txBody>
      </p:sp>
      <p:pic>
        <p:nvPicPr>
          <p:cNvPr id="6" name="Picture 4" descr="A picture containing qr code&#10;&#10;Description automatically generated">
            <a:extLst>
              <a:ext uri="{FF2B5EF4-FFF2-40B4-BE49-F238E27FC236}">
                <a16:creationId xmlns:a16="http://schemas.microsoft.com/office/drawing/2014/main" id="{26872E6C-DC9E-E6CF-616D-2E6EE90F3847}"/>
              </a:ext>
            </a:extLst>
          </p:cNvPr>
          <p:cNvPicPr>
            <a:picLocks noChangeAspect="1"/>
          </p:cNvPicPr>
          <p:nvPr/>
        </p:nvPicPr>
        <p:blipFill>
          <a:blip r:embed="rId2"/>
          <a:stretch>
            <a:fillRect/>
          </a:stretch>
        </p:blipFill>
        <p:spPr>
          <a:xfrm>
            <a:off x="4710033" y="316782"/>
            <a:ext cx="7183015" cy="5236044"/>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ompany name&#10;&#10;Description automatically generated">
            <a:extLst>
              <a:ext uri="{FF2B5EF4-FFF2-40B4-BE49-F238E27FC236}">
                <a16:creationId xmlns:a16="http://schemas.microsoft.com/office/drawing/2014/main" id="{1DABCFE0-0849-F3AD-4618-6DDD208B7EBD}"/>
              </a:ext>
            </a:extLst>
          </p:cNvPr>
          <p:cNvPicPr>
            <a:picLocks noChangeAspect="1"/>
          </p:cNvPicPr>
          <p:nvPr/>
        </p:nvPicPr>
        <p:blipFill>
          <a:blip r:embed="rId3"/>
          <a:stretch>
            <a:fillRect/>
          </a:stretch>
        </p:blipFill>
        <p:spPr>
          <a:xfrm>
            <a:off x="187488" y="1797973"/>
            <a:ext cx="4589577" cy="3262054"/>
          </a:xfrm>
          <a:prstGeom prst="rect">
            <a:avLst/>
          </a:prstGeom>
        </p:spPr>
      </p:pic>
      <p:pic>
        <p:nvPicPr>
          <p:cNvPr id="4" name="Picture 6" descr="A picture containing shape&#10;&#10;Description automatically generated">
            <a:extLst>
              <a:ext uri="{FF2B5EF4-FFF2-40B4-BE49-F238E27FC236}">
                <a16:creationId xmlns:a16="http://schemas.microsoft.com/office/drawing/2014/main" id="{F46A9574-AA92-D88E-8AC7-B01CE6822EA4}"/>
              </a:ext>
            </a:extLst>
          </p:cNvPr>
          <p:cNvPicPr>
            <a:picLocks noChangeAspect="1"/>
          </p:cNvPicPr>
          <p:nvPr/>
        </p:nvPicPr>
        <p:blipFill>
          <a:blip r:embed="rId4"/>
          <a:stretch>
            <a:fillRect/>
          </a:stretch>
        </p:blipFill>
        <p:spPr>
          <a:xfrm>
            <a:off x="307009" y="5547757"/>
            <a:ext cx="6288156" cy="632659"/>
          </a:xfrm>
          <a:prstGeom prst="rect">
            <a:avLst/>
          </a:prstGeom>
        </p:spPr>
      </p:pic>
    </p:spTree>
    <p:extLst>
      <p:ext uri="{BB962C8B-B14F-4D97-AF65-F5344CB8AC3E}">
        <p14:creationId xmlns:p14="http://schemas.microsoft.com/office/powerpoint/2010/main" val="813468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094A8-21FB-B919-E9D0-5314EDC6BA31}"/>
              </a:ext>
            </a:extLst>
          </p:cNvPr>
          <p:cNvSpPr>
            <a:spLocks noGrp="1"/>
          </p:cNvSpPr>
          <p:nvPr>
            <p:ph type="title"/>
          </p:nvPr>
        </p:nvSpPr>
        <p:spPr>
          <a:xfrm>
            <a:off x="1092222" y="159027"/>
            <a:ext cx="3285284" cy="1556870"/>
          </a:xfrm>
        </p:spPr>
        <p:txBody>
          <a:bodyPr anchor="b">
            <a:normAutofit fontScale="90000"/>
          </a:bodyPr>
          <a:lstStyle/>
          <a:p>
            <a:r>
              <a:rPr lang="en-US" sz="4000" dirty="0">
                <a:cs typeface="Calibri Light"/>
              </a:rPr>
              <a:t>Utility of state based on actions</a:t>
            </a:r>
            <a:endParaRPr lang="en-US" sz="4000" dirty="0"/>
          </a:p>
        </p:txBody>
      </p:sp>
      <p:sp>
        <p:nvSpPr>
          <p:cNvPr id="3" name="Content Placeholder 2">
            <a:extLst>
              <a:ext uri="{FF2B5EF4-FFF2-40B4-BE49-F238E27FC236}">
                <a16:creationId xmlns:a16="http://schemas.microsoft.com/office/drawing/2014/main" id="{50524300-8832-C607-9EE0-42CB2404DB45}"/>
              </a:ext>
            </a:extLst>
          </p:cNvPr>
          <p:cNvSpPr>
            <a:spLocks noGrp="1"/>
          </p:cNvSpPr>
          <p:nvPr>
            <p:ph idx="1"/>
          </p:nvPr>
        </p:nvSpPr>
        <p:spPr>
          <a:xfrm>
            <a:off x="9584657" y="5545906"/>
            <a:ext cx="1960066" cy="722373"/>
          </a:xfrm>
        </p:spPr>
        <p:txBody>
          <a:bodyPr vert="horz" lIns="91440" tIns="45720" rIns="91440" bIns="45720" rtlCol="0" anchor="t">
            <a:normAutofit fontScale="92500" lnSpcReduction="10000"/>
          </a:bodyPr>
          <a:lstStyle/>
          <a:p>
            <a:r>
              <a:rPr lang="en-US" sz="2000" dirty="0">
                <a:cs typeface="Calibri"/>
              </a:rPr>
              <a:t>State S6</a:t>
            </a:r>
          </a:p>
          <a:p>
            <a:r>
              <a:rPr lang="en-US" sz="2000" dirty="0">
                <a:cs typeface="Calibri"/>
              </a:rPr>
              <a:t>Action Right</a:t>
            </a:r>
          </a:p>
        </p:txBody>
      </p:sp>
      <p:pic>
        <p:nvPicPr>
          <p:cNvPr id="6" name="Picture 4" descr="A picture containing qr code&#10;&#10;Description automatically generated">
            <a:extLst>
              <a:ext uri="{FF2B5EF4-FFF2-40B4-BE49-F238E27FC236}">
                <a16:creationId xmlns:a16="http://schemas.microsoft.com/office/drawing/2014/main" id="{26872E6C-DC9E-E6CF-616D-2E6EE90F3847}"/>
              </a:ext>
            </a:extLst>
          </p:cNvPr>
          <p:cNvPicPr>
            <a:picLocks noChangeAspect="1"/>
          </p:cNvPicPr>
          <p:nvPr/>
        </p:nvPicPr>
        <p:blipFill>
          <a:blip r:embed="rId2"/>
          <a:stretch>
            <a:fillRect/>
          </a:stretch>
        </p:blipFill>
        <p:spPr>
          <a:xfrm>
            <a:off x="4710033" y="316782"/>
            <a:ext cx="7183015" cy="5236044"/>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ompany name&#10;&#10;Description automatically generated">
            <a:extLst>
              <a:ext uri="{FF2B5EF4-FFF2-40B4-BE49-F238E27FC236}">
                <a16:creationId xmlns:a16="http://schemas.microsoft.com/office/drawing/2014/main" id="{1DABCFE0-0849-F3AD-4618-6DDD208B7EBD}"/>
              </a:ext>
            </a:extLst>
          </p:cNvPr>
          <p:cNvPicPr>
            <a:picLocks noChangeAspect="1"/>
          </p:cNvPicPr>
          <p:nvPr/>
        </p:nvPicPr>
        <p:blipFill>
          <a:blip r:embed="rId3"/>
          <a:stretch>
            <a:fillRect/>
          </a:stretch>
        </p:blipFill>
        <p:spPr>
          <a:xfrm>
            <a:off x="187488" y="1797973"/>
            <a:ext cx="4589577" cy="3262054"/>
          </a:xfrm>
          <a:prstGeom prst="rect">
            <a:avLst/>
          </a:prstGeom>
        </p:spPr>
      </p:pic>
      <p:pic>
        <p:nvPicPr>
          <p:cNvPr id="5" name="Picture 6" descr="A picture containing text, device, gauge, meter&#10;&#10;Description automatically generated">
            <a:extLst>
              <a:ext uri="{FF2B5EF4-FFF2-40B4-BE49-F238E27FC236}">
                <a16:creationId xmlns:a16="http://schemas.microsoft.com/office/drawing/2014/main" id="{07270181-A30C-76B3-49EC-BB7996B8CE1A}"/>
              </a:ext>
            </a:extLst>
          </p:cNvPr>
          <p:cNvPicPr>
            <a:picLocks noChangeAspect="1"/>
          </p:cNvPicPr>
          <p:nvPr/>
        </p:nvPicPr>
        <p:blipFill>
          <a:blip r:embed="rId4"/>
          <a:stretch>
            <a:fillRect/>
          </a:stretch>
        </p:blipFill>
        <p:spPr>
          <a:xfrm>
            <a:off x="117313" y="5422397"/>
            <a:ext cx="5978938" cy="648250"/>
          </a:xfrm>
          <a:prstGeom prst="rect">
            <a:avLst/>
          </a:prstGeom>
        </p:spPr>
      </p:pic>
    </p:spTree>
    <p:extLst>
      <p:ext uri="{BB962C8B-B14F-4D97-AF65-F5344CB8AC3E}">
        <p14:creationId xmlns:p14="http://schemas.microsoft.com/office/powerpoint/2010/main" val="98225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C2F81-6E54-DB31-A4A5-C6A92AB0D2CF}"/>
              </a:ext>
            </a:extLst>
          </p:cNvPr>
          <p:cNvSpPr>
            <a:spLocks noGrp="1"/>
          </p:cNvSpPr>
          <p:nvPr>
            <p:ph type="title"/>
          </p:nvPr>
        </p:nvSpPr>
        <p:spPr>
          <a:xfrm>
            <a:off x="630936" y="457200"/>
            <a:ext cx="4343400" cy="1929384"/>
          </a:xfrm>
        </p:spPr>
        <p:txBody>
          <a:bodyPr anchor="ctr">
            <a:normAutofit/>
          </a:bodyPr>
          <a:lstStyle/>
          <a:p>
            <a:r>
              <a:rPr lang="en-US" dirty="0">
                <a:ea typeface="+mj-lt"/>
                <a:cs typeface="+mj-lt"/>
              </a:rPr>
              <a:t>Utility of state based on actions</a:t>
            </a:r>
            <a:endParaRPr lang="en-US">
              <a:ea typeface="+mj-lt"/>
              <a:cs typeface="+mj-lt"/>
            </a:endParaRPr>
          </a:p>
          <a:p>
            <a:endParaRPr lang="en-US" dirty="0">
              <a:cs typeface="Calibri Light"/>
            </a:endParaRPr>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FEFCA3-99C9-35F4-9D24-503D912C8F44}"/>
              </a:ext>
            </a:extLst>
          </p:cNvPr>
          <p:cNvSpPr>
            <a:spLocks noGrp="1"/>
          </p:cNvSpPr>
          <p:nvPr>
            <p:ph idx="1"/>
          </p:nvPr>
        </p:nvSpPr>
        <p:spPr>
          <a:xfrm>
            <a:off x="5541263" y="457200"/>
            <a:ext cx="6007608" cy="1929384"/>
          </a:xfrm>
        </p:spPr>
        <p:txBody>
          <a:bodyPr vert="horz" lIns="91440" tIns="45720" rIns="91440" bIns="45720" rtlCol="0" anchor="ctr">
            <a:normAutofit/>
          </a:bodyPr>
          <a:lstStyle/>
          <a:p>
            <a:r>
              <a:rPr lang="en-US" sz="2200">
                <a:ea typeface="+mn-lt"/>
                <a:cs typeface="+mn-lt"/>
              </a:rPr>
              <a:t>Comparing the outcomes of these four possible actions, clearly </a:t>
            </a:r>
            <a:r>
              <a:rPr lang="en-US" sz="2200" i="1">
                <a:ea typeface="+mn-lt"/>
                <a:cs typeface="+mn-lt"/>
              </a:rPr>
              <a:t>UP</a:t>
            </a:r>
            <a:r>
              <a:rPr lang="en-US" sz="2200">
                <a:ea typeface="+mn-lt"/>
                <a:cs typeface="+mn-lt"/>
              </a:rPr>
              <a:t> is the best choice. Therefore, we should update the policy of the state </a:t>
            </a:r>
            <a:r>
              <a:rPr lang="en-US" sz="2200" i="1">
                <a:ea typeface="+mn-lt"/>
                <a:cs typeface="+mn-lt"/>
              </a:rPr>
              <a:t>s</a:t>
            </a:r>
            <a:r>
              <a:rPr lang="en-US" sz="2200">
                <a:ea typeface="+mn-lt"/>
                <a:cs typeface="+mn-lt"/>
              </a:rPr>
              <a:t> = 6 to </a:t>
            </a:r>
            <a:r>
              <a:rPr lang="en-US" sz="2200" i="1">
                <a:ea typeface="+mn-lt"/>
                <a:cs typeface="+mn-lt"/>
              </a:rPr>
              <a:t>UP</a:t>
            </a:r>
            <a:r>
              <a:rPr lang="en-US" sz="2200">
                <a:ea typeface="+mn-lt"/>
                <a:cs typeface="+mn-lt"/>
              </a:rPr>
              <a:t>.</a:t>
            </a:r>
          </a:p>
          <a:p>
            <a:endParaRPr lang="en-US" sz="2200">
              <a:cs typeface="Calibri"/>
            </a:endParaRPr>
          </a:p>
        </p:txBody>
      </p:sp>
      <p:pic>
        <p:nvPicPr>
          <p:cNvPr id="5" name="Picture 5" descr="A picture containing company name&#10;&#10;Description automatically generated">
            <a:extLst>
              <a:ext uri="{FF2B5EF4-FFF2-40B4-BE49-F238E27FC236}">
                <a16:creationId xmlns:a16="http://schemas.microsoft.com/office/drawing/2014/main" id="{8CE36947-D1DF-58AD-5504-F570E8BC62C5}"/>
              </a:ext>
            </a:extLst>
          </p:cNvPr>
          <p:cNvPicPr>
            <a:picLocks noChangeAspect="1"/>
          </p:cNvPicPr>
          <p:nvPr/>
        </p:nvPicPr>
        <p:blipFill>
          <a:blip r:embed="rId2"/>
          <a:stretch>
            <a:fillRect/>
          </a:stretch>
        </p:blipFill>
        <p:spPr>
          <a:xfrm>
            <a:off x="645583" y="2569464"/>
            <a:ext cx="5109633" cy="3678936"/>
          </a:xfrm>
          <a:prstGeom prst="rect">
            <a:avLst/>
          </a:prstGeom>
        </p:spPr>
      </p:pic>
      <p:pic>
        <p:nvPicPr>
          <p:cNvPr id="4" name="Picture 4" descr="A picture containing text, watch, clock, gauge&#10;&#10;Description automatically generated">
            <a:extLst>
              <a:ext uri="{FF2B5EF4-FFF2-40B4-BE49-F238E27FC236}">
                <a16:creationId xmlns:a16="http://schemas.microsoft.com/office/drawing/2014/main" id="{5A539C93-37F0-B0BD-CF02-089240061EAF}"/>
              </a:ext>
            </a:extLst>
          </p:cNvPr>
          <p:cNvPicPr>
            <a:picLocks noChangeAspect="1"/>
          </p:cNvPicPr>
          <p:nvPr/>
        </p:nvPicPr>
        <p:blipFill>
          <a:blip r:embed="rId3"/>
          <a:stretch>
            <a:fillRect/>
          </a:stretch>
        </p:blipFill>
        <p:spPr>
          <a:xfrm>
            <a:off x="6254496" y="3814275"/>
            <a:ext cx="5468112" cy="1189314"/>
          </a:xfrm>
          <a:prstGeom prst="rect">
            <a:avLst/>
          </a:prstGeom>
        </p:spPr>
      </p:pic>
    </p:spTree>
    <p:extLst>
      <p:ext uri="{BB962C8B-B14F-4D97-AF65-F5344CB8AC3E}">
        <p14:creationId xmlns:p14="http://schemas.microsoft.com/office/powerpoint/2010/main" val="4161629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C8A3E9B-24D5-4824-CE85-C6A43D3FCE1C}"/>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rPr>
              <a:t>Policy iteration</a:t>
            </a:r>
            <a:endParaRPr lang="en-US" sz="4800">
              <a:solidFill>
                <a:schemeClr val="bg1"/>
              </a:solidFill>
            </a:endParaRPr>
          </a:p>
          <a:p>
            <a:endParaRPr lang="en-US" sz="4800">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28033E5D-7B4E-C894-ACF2-8250558FA628}"/>
              </a:ext>
            </a:extLst>
          </p:cNvPr>
          <p:cNvGraphicFramePr>
            <a:graphicFrameLocks noGrp="1"/>
          </p:cNvGraphicFramePr>
          <p:nvPr>
            <p:ph idx="1"/>
            <p:extLst>
              <p:ext uri="{D42A27DB-BD31-4B8C-83A1-F6EECF244321}">
                <p14:modId xmlns:p14="http://schemas.microsoft.com/office/powerpoint/2010/main" val="359021097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6988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E5DF72E-17A7-335F-997E-05C749D7F9D5}"/>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ea typeface="+mj-lt"/>
                <a:cs typeface="+mj-lt"/>
              </a:rPr>
              <a:t>Policy iteration</a:t>
            </a:r>
            <a:endParaRPr lang="en-US" sz="4800">
              <a:solidFill>
                <a:schemeClr val="bg1"/>
              </a:solidFill>
              <a:ea typeface="+mj-lt"/>
              <a:cs typeface="+mj-lt"/>
            </a:endParaRPr>
          </a:p>
          <a:p>
            <a:endParaRPr lang="en-US" sz="4800">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23F2B1F7-5D8D-615A-E3A8-677215760080}"/>
              </a:ext>
            </a:extLst>
          </p:cNvPr>
          <p:cNvGraphicFramePr>
            <a:graphicFrameLocks noGrp="1"/>
          </p:cNvGraphicFramePr>
          <p:nvPr>
            <p:ph idx="1"/>
            <p:extLst>
              <p:ext uri="{D42A27DB-BD31-4B8C-83A1-F6EECF244321}">
                <p14:modId xmlns:p14="http://schemas.microsoft.com/office/powerpoint/2010/main" val="4251888082"/>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896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928DE-1840-DD2A-42C5-BECD9E0CD85D}"/>
              </a:ext>
            </a:extLst>
          </p:cNvPr>
          <p:cNvSpPr>
            <a:spLocks noGrp="1"/>
          </p:cNvSpPr>
          <p:nvPr>
            <p:ph type="title"/>
          </p:nvPr>
        </p:nvSpPr>
        <p:spPr>
          <a:xfrm>
            <a:off x="630936" y="502920"/>
            <a:ext cx="3419856" cy="1463040"/>
          </a:xfrm>
        </p:spPr>
        <p:txBody>
          <a:bodyPr anchor="ctr">
            <a:normAutofit/>
          </a:bodyPr>
          <a:lstStyle/>
          <a:p>
            <a:r>
              <a:rPr lang="en-US" sz="4800" b="1">
                <a:cs typeface="Calibri Light"/>
              </a:rPr>
              <a:t>Policy iteration</a:t>
            </a:r>
            <a:endParaRPr lang="en-US" sz="4800">
              <a:cs typeface="Calibri Light"/>
            </a:endParaRP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686E72-1C57-B6DC-9387-9248B72B6593}"/>
              </a:ext>
            </a:extLst>
          </p:cNvPr>
          <p:cNvSpPr>
            <a:spLocks noGrp="1"/>
          </p:cNvSpPr>
          <p:nvPr>
            <p:ph idx="1"/>
          </p:nvPr>
        </p:nvSpPr>
        <p:spPr>
          <a:xfrm>
            <a:off x="4654295" y="502920"/>
            <a:ext cx="6894576" cy="1463040"/>
          </a:xfrm>
        </p:spPr>
        <p:txBody>
          <a:bodyPr vert="horz" lIns="91440" tIns="45720" rIns="91440" bIns="45720" rtlCol="0" anchor="ctr">
            <a:normAutofit/>
          </a:bodyPr>
          <a:lstStyle/>
          <a:p>
            <a:r>
              <a:rPr lang="en-US" sz="2200">
                <a:ea typeface="+mn-lt"/>
                <a:cs typeface="+mn-lt"/>
              </a:rPr>
              <a:t>In this iterative process, we start from a randomly generated policy π[1] and eventually converge at the optimal policy π[6].</a:t>
            </a:r>
            <a:endParaRPr lang="en-US" sz="2200"/>
          </a:p>
        </p:txBody>
      </p:sp>
      <p:pic>
        <p:nvPicPr>
          <p:cNvPr id="4" name="Picture 4" descr="Graphical user interface, application&#10;&#10;Description automatically generated">
            <a:extLst>
              <a:ext uri="{FF2B5EF4-FFF2-40B4-BE49-F238E27FC236}">
                <a16:creationId xmlns:a16="http://schemas.microsoft.com/office/drawing/2014/main" id="{3FE193D1-189B-8F2C-FF63-EC2ED2A92BEE}"/>
              </a:ext>
            </a:extLst>
          </p:cNvPr>
          <p:cNvPicPr>
            <a:picLocks noChangeAspect="1"/>
          </p:cNvPicPr>
          <p:nvPr/>
        </p:nvPicPr>
        <p:blipFill rotWithShape="1">
          <a:blip r:embed="rId2"/>
          <a:srcRect l="1415" r="3638" b="1"/>
          <a:stretch/>
        </p:blipFill>
        <p:spPr>
          <a:xfrm>
            <a:off x="795082" y="2290936"/>
            <a:ext cx="10589643" cy="3959352"/>
          </a:xfrm>
          <a:prstGeom prst="rect">
            <a:avLst/>
          </a:prstGeom>
        </p:spPr>
      </p:pic>
    </p:spTree>
    <p:extLst>
      <p:ext uri="{BB962C8B-B14F-4D97-AF65-F5344CB8AC3E}">
        <p14:creationId xmlns:p14="http://schemas.microsoft.com/office/powerpoint/2010/main" val="529972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C987D2-7173-4E3E-8050-66B337EE3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1204DF8C-89F8-FB1B-A6F8-AA9166B16790}"/>
              </a:ext>
            </a:extLst>
          </p:cNvPr>
          <p:cNvPicPr>
            <a:picLocks noChangeAspect="1"/>
          </p:cNvPicPr>
          <p:nvPr/>
        </p:nvPicPr>
        <p:blipFill>
          <a:blip r:embed="rId2"/>
          <a:stretch>
            <a:fillRect/>
          </a:stretch>
        </p:blipFill>
        <p:spPr>
          <a:xfrm>
            <a:off x="221186" y="5157516"/>
            <a:ext cx="4795176" cy="1081321"/>
          </a:xfrm>
          <a:prstGeom prst="rect">
            <a:avLst/>
          </a:prstGeom>
        </p:spPr>
      </p:pic>
      <p:sp>
        <p:nvSpPr>
          <p:cNvPr id="13" name="Freeform 44">
            <a:extLst>
              <a:ext uri="{FF2B5EF4-FFF2-40B4-BE49-F238E27FC236}">
                <a16:creationId xmlns:a16="http://schemas.microsoft.com/office/drawing/2014/main" id="{C2BE09AA-2EBF-4AE1-A44F-00DE1F460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12CBB1B2-298B-4D88-B306-3976FCDF1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99196" y="635715"/>
            <a:ext cx="5852722"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C1B34C5-EF17-EE55-4BF1-E4F9DF4ED777}"/>
              </a:ext>
            </a:extLst>
          </p:cNvPr>
          <p:cNvSpPr>
            <a:spLocks noGrp="1"/>
          </p:cNvSpPr>
          <p:nvPr>
            <p:ph type="title"/>
          </p:nvPr>
        </p:nvSpPr>
        <p:spPr>
          <a:xfrm>
            <a:off x="6096000" y="804328"/>
            <a:ext cx="5300553" cy="1205821"/>
          </a:xfrm>
        </p:spPr>
        <p:txBody>
          <a:bodyPr>
            <a:normAutofit/>
          </a:bodyPr>
          <a:lstStyle/>
          <a:p>
            <a:r>
              <a:rPr lang="en-US" sz="3600" b="1">
                <a:solidFill>
                  <a:srgbClr val="FEFFFF"/>
                </a:solidFill>
              </a:rPr>
              <a:t>Effects of discounted factor (</a:t>
            </a:r>
            <a:r>
              <a:rPr lang="en-US" sz="3600">
                <a:solidFill>
                  <a:srgbClr val="FEFFFF"/>
                </a:solidFill>
                <a:latin typeface="Calibri"/>
                <a:cs typeface="Calibri"/>
              </a:rPr>
              <a:t>γ)</a:t>
            </a:r>
            <a:endParaRPr lang="en-US" sz="3600">
              <a:solidFill>
                <a:srgbClr val="FEFFFF"/>
              </a:solidFill>
            </a:endParaRPr>
          </a:p>
          <a:p>
            <a:endParaRPr lang="en-US" sz="3600">
              <a:solidFill>
                <a:srgbClr val="FEFFFF"/>
              </a:solidFill>
              <a:cs typeface="Calibri Light"/>
            </a:endParaRPr>
          </a:p>
        </p:txBody>
      </p:sp>
      <p:pic>
        <p:nvPicPr>
          <p:cNvPr id="4" name="Picture 4">
            <a:extLst>
              <a:ext uri="{FF2B5EF4-FFF2-40B4-BE49-F238E27FC236}">
                <a16:creationId xmlns:a16="http://schemas.microsoft.com/office/drawing/2014/main" id="{16C93855-CE3E-508B-5AB9-78905C9D4B08}"/>
              </a:ext>
            </a:extLst>
          </p:cNvPr>
          <p:cNvPicPr>
            <a:picLocks noChangeAspect="1"/>
          </p:cNvPicPr>
          <p:nvPr/>
        </p:nvPicPr>
        <p:blipFill>
          <a:blip r:embed="rId3"/>
          <a:stretch>
            <a:fillRect/>
          </a:stretch>
        </p:blipFill>
        <p:spPr>
          <a:xfrm>
            <a:off x="225747" y="522538"/>
            <a:ext cx="4997172" cy="1342334"/>
          </a:xfrm>
          <a:prstGeom prst="rect">
            <a:avLst/>
          </a:prstGeom>
        </p:spPr>
      </p:pic>
      <p:pic>
        <p:nvPicPr>
          <p:cNvPr id="5" name="Picture 5" descr="Diagram&#10;&#10;Description automatically generated">
            <a:extLst>
              <a:ext uri="{FF2B5EF4-FFF2-40B4-BE49-F238E27FC236}">
                <a16:creationId xmlns:a16="http://schemas.microsoft.com/office/drawing/2014/main" id="{EF0B7D48-671E-E740-FD7A-64B3B279DE2D}"/>
              </a:ext>
            </a:extLst>
          </p:cNvPr>
          <p:cNvPicPr>
            <a:picLocks noChangeAspect="1"/>
          </p:cNvPicPr>
          <p:nvPr/>
        </p:nvPicPr>
        <p:blipFill>
          <a:blip r:embed="rId4"/>
          <a:stretch>
            <a:fillRect/>
          </a:stretch>
        </p:blipFill>
        <p:spPr>
          <a:xfrm>
            <a:off x="222158" y="3017123"/>
            <a:ext cx="4956808" cy="1003425"/>
          </a:xfrm>
          <a:prstGeom prst="rect">
            <a:avLst/>
          </a:prstGeom>
        </p:spPr>
      </p:pic>
      <p:sp>
        <p:nvSpPr>
          <p:cNvPr id="3" name="Content Placeholder 2">
            <a:extLst>
              <a:ext uri="{FF2B5EF4-FFF2-40B4-BE49-F238E27FC236}">
                <a16:creationId xmlns:a16="http://schemas.microsoft.com/office/drawing/2014/main" id="{F00E4D9E-1878-7810-E27A-BD488B333CC1}"/>
              </a:ext>
            </a:extLst>
          </p:cNvPr>
          <p:cNvSpPr>
            <a:spLocks noGrp="1"/>
          </p:cNvSpPr>
          <p:nvPr>
            <p:ph idx="1"/>
          </p:nvPr>
        </p:nvSpPr>
        <p:spPr>
          <a:xfrm>
            <a:off x="6096000" y="2490436"/>
            <a:ext cx="4980619" cy="3567173"/>
          </a:xfrm>
        </p:spPr>
        <p:txBody>
          <a:bodyPr vert="horz" lIns="91440" tIns="45720" rIns="91440" bIns="45720" rtlCol="0">
            <a:normAutofit/>
          </a:bodyPr>
          <a:lstStyle/>
          <a:p>
            <a:r>
              <a:rPr lang="en-US" sz="2200">
                <a:ea typeface="+mn-lt"/>
                <a:cs typeface="+mn-lt"/>
              </a:rPr>
              <a:t>Discounted factor γ is used to </a:t>
            </a:r>
            <a:r>
              <a:rPr lang="en-US" sz="2200" i="1">
                <a:ea typeface="+mn-lt"/>
                <a:cs typeface="+mn-lt"/>
              </a:rPr>
              <a:t>discount</a:t>
            </a:r>
            <a:r>
              <a:rPr lang="en-US" sz="2200">
                <a:ea typeface="+mn-lt"/>
                <a:cs typeface="+mn-lt"/>
              </a:rPr>
              <a:t> the rewards of future states when adding them together.</a:t>
            </a:r>
          </a:p>
          <a:p>
            <a:r>
              <a:rPr lang="en-US" sz="2200">
                <a:ea typeface="+mn-lt"/>
                <a:cs typeface="+mn-lt"/>
              </a:rPr>
              <a:t>In the case of γ = 0.1, the reward we received in the future has little effect on the utility of a state.</a:t>
            </a:r>
          </a:p>
          <a:p>
            <a:r>
              <a:rPr lang="en-US" sz="2200">
                <a:ea typeface="+mn-lt"/>
                <a:cs typeface="+mn-lt"/>
              </a:rPr>
              <a:t>when γ =0.9, the reward at </a:t>
            </a:r>
            <a:r>
              <a:rPr lang="en-US" sz="2200" i="1">
                <a:ea typeface="+mn-lt"/>
                <a:cs typeface="+mn-lt"/>
              </a:rPr>
              <a:t>t </a:t>
            </a:r>
            <a:r>
              <a:rPr lang="en-US" sz="2200">
                <a:ea typeface="+mn-lt"/>
                <a:cs typeface="+mn-lt"/>
              </a:rPr>
              <a:t>= 3 has a factor of 0.729. Changes of that reward may considerably change the utility.</a:t>
            </a:r>
            <a:endParaRPr lang="en-US" sz="2200">
              <a:cs typeface="Calibri" panose="020F0502020204030204"/>
            </a:endParaRPr>
          </a:p>
        </p:txBody>
      </p:sp>
    </p:spTree>
    <p:extLst>
      <p:ext uri="{BB962C8B-B14F-4D97-AF65-F5344CB8AC3E}">
        <p14:creationId xmlns:p14="http://schemas.microsoft.com/office/powerpoint/2010/main" val="12061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9B4A5B3-9A16-0DE2-D1E1-3F1A4F625865}"/>
              </a:ext>
            </a:extLst>
          </p:cNvPr>
          <p:cNvSpPr>
            <a:spLocks noGrp="1"/>
          </p:cNvSpPr>
          <p:nvPr>
            <p:ph type="title"/>
          </p:nvPr>
        </p:nvSpPr>
        <p:spPr>
          <a:xfrm>
            <a:off x="838201" y="3998018"/>
            <a:ext cx="3981854" cy="2216513"/>
          </a:xfrm>
        </p:spPr>
        <p:txBody>
          <a:bodyPr>
            <a:normAutofit/>
          </a:bodyPr>
          <a:lstStyle/>
          <a:p>
            <a:r>
              <a:rPr lang="en-US" b="1" dirty="0">
                <a:ea typeface="+mj-lt"/>
                <a:cs typeface="+mj-lt"/>
              </a:rPr>
              <a:t>Effects of discounted factor (</a:t>
            </a:r>
            <a:r>
              <a:rPr lang="en-US" dirty="0">
                <a:latin typeface="Calibri"/>
                <a:cs typeface="Calibri"/>
              </a:rPr>
              <a:t>γ)</a:t>
            </a:r>
            <a:endParaRPr lang="en-US">
              <a:cs typeface="Calibri Light"/>
            </a:endParaRPr>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descr="A picture containing calendar&#10;&#10;Description automatically generated">
            <a:extLst>
              <a:ext uri="{FF2B5EF4-FFF2-40B4-BE49-F238E27FC236}">
                <a16:creationId xmlns:a16="http://schemas.microsoft.com/office/drawing/2014/main" id="{BE5206F1-FE20-C840-2FDA-1CA23E38E97A}"/>
              </a:ext>
            </a:extLst>
          </p:cNvPr>
          <p:cNvPicPr>
            <a:picLocks noChangeAspect="1"/>
          </p:cNvPicPr>
          <p:nvPr/>
        </p:nvPicPr>
        <p:blipFill>
          <a:blip r:embed="rId2"/>
          <a:stretch>
            <a:fillRect/>
          </a:stretch>
        </p:blipFill>
        <p:spPr>
          <a:xfrm>
            <a:off x="669446" y="704504"/>
            <a:ext cx="10853107"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A72C003B-E26B-7EA8-55F9-2586E84DE204}"/>
              </a:ext>
            </a:extLst>
          </p:cNvPr>
          <p:cNvSpPr>
            <a:spLocks noGrp="1"/>
          </p:cNvSpPr>
          <p:nvPr>
            <p:ph idx="1"/>
          </p:nvPr>
        </p:nvSpPr>
        <p:spPr>
          <a:xfrm>
            <a:off x="4970835" y="3998019"/>
            <a:ext cx="6382966" cy="2216512"/>
          </a:xfrm>
        </p:spPr>
        <p:txBody>
          <a:bodyPr vert="horz" lIns="91440" tIns="45720" rIns="91440" bIns="45720" rtlCol="0">
            <a:normAutofit/>
          </a:bodyPr>
          <a:lstStyle/>
          <a:p>
            <a:r>
              <a:rPr lang="en-US" dirty="0">
                <a:ea typeface="+mn-lt"/>
                <a:cs typeface="+mn-lt"/>
              </a:rPr>
              <a:t>Smaller γ emphasizes the immediate reward of the current state while larger γ emphasizes long term reward in the future.</a:t>
            </a:r>
          </a:p>
          <a:p>
            <a:endParaRPr lang="en-US" dirty="0">
              <a:cs typeface="Calibri"/>
            </a:endParaRPr>
          </a:p>
        </p:txBody>
      </p:sp>
    </p:spTree>
    <p:extLst>
      <p:ext uri="{BB962C8B-B14F-4D97-AF65-F5344CB8AC3E}">
        <p14:creationId xmlns:p14="http://schemas.microsoft.com/office/powerpoint/2010/main" val="2845436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A639-5832-4A85-233F-9A448C08B850}"/>
              </a:ext>
            </a:extLst>
          </p:cNvPr>
          <p:cNvSpPr>
            <a:spLocks noGrp="1"/>
          </p:cNvSpPr>
          <p:nvPr>
            <p:ph type="title"/>
          </p:nvPr>
        </p:nvSpPr>
        <p:spPr>
          <a:xfrm>
            <a:off x="838200" y="365125"/>
            <a:ext cx="6992731" cy="1347649"/>
          </a:xfrm>
        </p:spPr>
        <p:txBody>
          <a:bodyPr/>
          <a:lstStyle/>
          <a:p>
            <a:r>
              <a:rPr lang="en-US" dirty="0">
                <a:cs typeface="Calibri Light"/>
              </a:rPr>
              <a:t>Optimal policy based on </a:t>
            </a:r>
            <a:r>
              <a:rPr lang="en-US" dirty="0">
                <a:latin typeface="Calibri"/>
                <a:cs typeface="Calibri"/>
              </a:rPr>
              <a:t>γ</a:t>
            </a:r>
            <a:endParaRPr lang="en-US" dirty="0"/>
          </a:p>
        </p:txBody>
      </p:sp>
      <p:sp>
        <p:nvSpPr>
          <p:cNvPr id="3" name="Content Placeholder 2">
            <a:extLst>
              <a:ext uri="{FF2B5EF4-FFF2-40B4-BE49-F238E27FC236}">
                <a16:creationId xmlns:a16="http://schemas.microsoft.com/office/drawing/2014/main" id="{CA97050C-AC93-172E-03D3-9F8188B4B760}"/>
              </a:ext>
            </a:extLst>
          </p:cNvPr>
          <p:cNvSpPr>
            <a:spLocks noGrp="1"/>
          </p:cNvSpPr>
          <p:nvPr>
            <p:ph idx="1"/>
          </p:nvPr>
        </p:nvSpPr>
        <p:spPr/>
        <p:txBody>
          <a:bodyPr vert="horz" lIns="91440" tIns="45720" rIns="91440" bIns="45720" rtlCol="0" anchor="t">
            <a:normAutofit/>
          </a:bodyPr>
          <a:lstStyle/>
          <a:p>
            <a:r>
              <a:rPr lang="en-US" dirty="0">
                <a:ea typeface="+mn-lt"/>
                <a:cs typeface="+mn-lt"/>
              </a:rPr>
              <a:t>Monte Carlo approach to assess these optima policies corresponding to different γ values</a:t>
            </a:r>
          </a:p>
          <a:p>
            <a:r>
              <a:rPr lang="en-US" dirty="0">
                <a:ea typeface="+mn-lt"/>
                <a:cs typeface="+mn-lt"/>
              </a:rPr>
              <a:t>Optimal γ is based on higher mean and higher minimum total reward.</a:t>
            </a:r>
          </a:p>
        </p:txBody>
      </p:sp>
      <p:pic>
        <p:nvPicPr>
          <p:cNvPr id="4" name="Picture 4" descr="Chart, box and whisker chart&#10;&#10;Description automatically generated">
            <a:extLst>
              <a:ext uri="{FF2B5EF4-FFF2-40B4-BE49-F238E27FC236}">
                <a16:creationId xmlns:a16="http://schemas.microsoft.com/office/drawing/2014/main" id="{9D7F973B-13F1-5C6C-FE32-4B9BBA381751}"/>
              </a:ext>
            </a:extLst>
          </p:cNvPr>
          <p:cNvPicPr>
            <a:picLocks noChangeAspect="1"/>
          </p:cNvPicPr>
          <p:nvPr/>
        </p:nvPicPr>
        <p:blipFill>
          <a:blip r:embed="rId2"/>
          <a:stretch>
            <a:fillRect/>
          </a:stretch>
        </p:blipFill>
        <p:spPr>
          <a:xfrm>
            <a:off x="1289879" y="3359427"/>
            <a:ext cx="9656416" cy="3341756"/>
          </a:xfrm>
          <a:prstGeom prst="rect">
            <a:avLst/>
          </a:prstGeom>
        </p:spPr>
      </p:pic>
      <p:graphicFrame>
        <p:nvGraphicFramePr>
          <p:cNvPr id="5" name="Table 5">
            <a:extLst>
              <a:ext uri="{FF2B5EF4-FFF2-40B4-BE49-F238E27FC236}">
                <a16:creationId xmlns:a16="http://schemas.microsoft.com/office/drawing/2014/main" id="{E7C97C47-04F9-6E5A-FC74-5EB6C9475BD0}"/>
              </a:ext>
            </a:extLst>
          </p:cNvPr>
          <p:cNvGraphicFramePr>
            <a:graphicFrameLocks noGrp="1"/>
          </p:cNvGraphicFramePr>
          <p:nvPr>
            <p:extLst>
              <p:ext uri="{D42A27DB-BD31-4B8C-83A1-F6EECF244321}">
                <p14:modId xmlns:p14="http://schemas.microsoft.com/office/powerpoint/2010/main" val="1393562826"/>
              </p:ext>
            </p:extLst>
          </p:nvPr>
        </p:nvGraphicFramePr>
        <p:xfrm>
          <a:off x="8251245" y="170202"/>
          <a:ext cx="2936511" cy="1483360"/>
        </p:xfrm>
        <a:graphic>
          <a:graphicData uri="http://schemas.openxmlformats.org/drawingml/2006/table">
            <a:tbl>
              <a:tblPr firstRow="1" bandRow="1">
                <a:tableStyleId>{5C22544A-7EE6-4342-B048-85BDC9FD1C3A}</a:tableStyleId>
              </a:tblPr>
              <a:tblGrid>
                <a:gridCol w="978837">
                  <a:extLst>
                    <a:ext uri="{9D8B030D-6E8A-4147-A177-3AD203B41FA5}">
                      <a16:colId xmlns:a16="http://schemas.microsoft.com/office/drawing/2014/main" val="1094671590"/>
                    </a:ext>
                  </a:extLst>
                </a:gridCol>
                <a:gridCol w="978837">
                  <a:extLst>
                    <a:ext uri="{9D8B030D-6E8A-4147-A177-3AD203B41FA5}">
                      <a16:colId xmlns:a16="http://schemas.microsoft.com/office/drawing/2014/main" val="3486306115"/>
                    </a:ext>
                  </a:extLst>
                </a:gridCol>
                <a:gridCol w="978837">
                  <a:extLst>
                    <a:ext uri="{9D8B030D-6E8A-4147-A177-3AD203B41FA5}">
                      <a16:colId xmlns:a16="http://schemas.microsoft.com/office/drawing/2014/main" val="165090302"/>
                    </a:ext>
                  </a:extLst>
                </a:gridCol>
              </a:tblGrid>
              <a:tr h="370840">
                <a:tc>
                  <a:txBody>
                    <a:bodyPr/>
                    <a:lstStyle/>
                    <a:p>
                      <a:pPr lvl="0">
                        <a:buNone/>
                      </a:pPr>
                      <a:r>
                        <a:rPr lang="en-US" sz="1800" b="0" i="0" u="none" strike="noStrike" noProof="0" dirty="0">
                          <a:latin typeface="Calibri"/>
                        </a:rPr>
                        <a:t>γ</a:t>
                      </a:r>
                      <a:endParaRPr lang="en-US" dirty="0"/>
                    </a:p>
                  </a:txBody>
                  <a:tcPr/>
                </a:tc>
                <a:tc>
                  <a:txBody>
                    <a:bodyPr/>
                    <a:lstStyle/>
                    <a:p>
                      <a:r>
                        <a:rPr lang="en-US" dirty="0"/>
                        <a:t>Mean</a:t>
                      </a:r>
                    </a:p>
                  </a:txBody>
                  <a:tcPr/>
                </a:tc>
                <a:tc>
                  <a:txBody>
                    <a:bodyPr/>
                    <a:lstStyle/>
                    <a:p>
                      <a:r>
                        <a:rPr lang="en-US" dirty="0"/>
                        <a:t>Min</a:t>
                      </a:r>
                    </a:p>
                  </a:txBody>
                  <a:tcPr/>
                </a:tc>
                <a:extLst>
                  <a:ext uri="{0D108BD9-81ED-4DB2-BD59-A6C34878D82A}">
                    <a16:rowId xmlns:a16="http://schemas.microsoft.com/office/drawing/2014/main" val="3050587073"/>
                  </a:ext>
                </a:extLst>
              </a:tr>
              <a:tr h="370840">
                <a:tc>
                  <a:txBody>
                    <a:bodyPr/>
                    <a:lstStyle/>
                    <a:p>
                      <a:r>
                        <a:rPr lang="en-US" dirty="0"/>
                        <a:t>0.1</a:t>
                      </a:r>
                    </a:p>
                  </a:txBody>
                  <a:tcPr/>
                </a:tc>
                <a:tc>
                  <a:txBody>
                    <a:bodyPr/>
                    <a:lstStyle/>
                    <a:p>
                      <a:r>
                        <a:rPr lang="en-US" dirty="0"/>
                        <a:t>0.63</a:t>
                      </a:r>
                    </a:p>
                  </a:txBody>
                  <a:tcPr/>
                </a:tc>
                <a:tc>
                  <a:txBody>
                    <a:bodyPr/>
                    <a:lstStyle/>
                    <a:p>
                      <a:r>
                        <a:rPr lang="en-US" dirty="0"/>
                        <a:t>-6.04</a:t>
                      </a:r>
                    </a:p>
                  </a:txBody>
                  <a:tcPr/>
                </a:tc>
                <a:extLst>
                  <a:ext uri="{0D108BD9-81ED-4DB2-BD59-A6C34878D82A}">
                    <a16:rowId xmlns:a16="http://schemas.microsoft.com/office/drawing/2014/main" val="1636163928"/>
                  </a:ext>
                </a:extLst>
              </a:tr>
              <a:tr h="370840">
                <a:tc>
                  <a:txBody>
                    <a:bodyPr/>
                    <a:lstStyle/>
                    <a:p>
                      <a:r>
                        <a:rPr lang="en-US" dirty="0"/>
                        <a:t>0.5</a:t>
                      </a:r>
                    </a:p>
                  </a:txBody>
                  <a:tcPr/>
                </a:tc>
                <a:tc>
                  <a:txBody>
                    <a:bodyPr/>
                    <a:lstStyle/>
                    <a:p>
                      <a:r>
                        <a:rPr lang="en-US" dirty="0"/>
                        <a:t>0.68</a:t>
                      </a:r>
                    </a:p>
                  </a:txBody>
                  <a:tcPr/>
                </a:tc>
                <a:tc>
                  <a:txBody>
                    <a:bodyPr/>
                    <a:lstStyle/>
                    <a:p>
                      <a:r>
                        <a:rPr lang="en-US" dirty="0"/>
                        <a:t>-3.68</a:t>
                      </a:r>
                    </a:p>
                  </a:txBody>
                  <a:tcPr/>
                </a:tc>
                <a:extLst>
                  <a:ext uri="{0D108BD9-81ED-4DB2-BD59-A6C34878D82A}">
                    <a16:rowId xmlns:a16="http://schemas.microsoft.com/office/drawing/2014/main" val="734431873"/>
                  </a:ext>
                </a:extLst>
              </a:tr>
              <a:tr h="370840">
                <a:tc>
                  <a:txBody>
                    <a:bodyPr/>
                    <a:lstStyle/>
                    <a:p>
                      <a:r>
                        <a:rPr lang="en-US" dirty="0"/>
                        <a:t>0.9</a:t>
                      </a:r>
                    </a:p>
                  </a:txBody>
                  <a:tcPr/>
                </a:tc>
                <a:tc>
                  <a:txBody>
                    <a:bodyPr/>
                    <a:lstStyle/>
                    <a:p>
                      <a:r>
                        <a:rPr lang="en-US" dirty="0"/>
                        <a:t>0.70</a:t>
                      </a:r>
                    </a:p>
                  </a:txBody>
                  <a:tcPr/>
                </a:tc>
                <a:tc>
                  <a:txBody>
                    <a:bodyPr/>
                    <a:lstStyle/>
                    <a:p>
                      <a:r>
                        <a:rPr lang="en-US" dirty="0"/>
                        <a:t>-1.6</a:t>
                      </a:r>
                    </a:p>
                  </a:txBody>
                  <a:tcPr/>
                </a:tc>
                <a:extLst>
                  <a:ext uri="{0D108BD9-81ED-4DB2-BD59-A6C34878D82A}">
                    <a16:rowId xmlns:a16="http://schemas.microsoft.com/office/drawing/2014/main" val="3434603493"/>
                  </a:ext>
                </a:extLst>
              </a:tr>
            </a:tbl>
          </a:graphicData>
        </a:graphic>
      </p:graphicFrame>
    </p:spTree>
    <p:extLst>
      <p:ext uri="{BB962C8B-B14F-4D97-AF65-F5344CB8AC3E}">
        <p14:creationId xmlns:p14="http://schemas.microsoft.com/office/powerpoint/2010/main" val="271263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B98CBE2-E5A9-D62C-912B-0BD563D61FA3}"/>
              </a:ext>
            </a:extLst>
          </p:cNvPr>
          <p:cNvSpPr>
            <a:spLocks noGrp="1"/>
          </p:cNvSpPr>
          <p:nvPr>
            <p:ph type="title"/>
          </p:nvPr>
        </p:nvSpPr>
        <p:spPr>
          <a:xfrm>
            <a:off x="1146879" y="998002"/>
            <a:ext cx="3182940" cy="1471959"/>
          </a:xfrm>
        </p:spPr>
        <p:txBody>
          <a:bodyPr>
            <a:normAutofit/>
          </a:bodyPr>
          <a:lstStyle/>
          <a:p>
            <a:r>
              <a:rPr lang="en-US" sz="3600" b="1" i="1">
                <a:solidFill>
                  <a:srgbClr val="FFFFFF"/>
                </a:solidFill>
                <a:ea typeface="+mj-lt"/>
                <a:cs typeface="+mj-lt"/>
              </a:rPr>
              <a:t>Environment</a:t>
            </a:r>
            <a:endParaRPr lang="en-US" sz="3600">
              <a:solidFill>
                <a:srgbClr val="FFFFFF"/>
              </a:solidFill>
            </a:endParaRPr>
          </a:p>
        </p:txBody>
      </p:sp>
      <p:sp>
        <p:nvSpPr>
          <p:cNvPr id="3" name="Content Placeholder 2">
            <a:extLst>
              <a:ext uri="{FF2B5EF4-FFF2-40B4-BE49-F238E27FC236}">
                <a16:creationId xmlns:a16="http://schemas.microsoft.com/office/drawing/2014/main" id="{A383DB4B-50CE-B38C-5211-64F31DF1A328}"/>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1500" b="1" i="1">
                <a:solidFill>
                  <a:srgbClr val="FEFFFF"/>
                </a:solidFill>
                <a:ea typeface="+mn-lt"/>
                <a:cs typeface="+mn-lt"/>
              </a:rPr>
              <a:t>Environment</a:t>
            </a:r>
            <a:r>
              <a:rPr lang="en-US" sz="1500">
                <a:solidFill>
                  <a:srgbClr val="FEFFFF"/>
                </a:solidFill>
                <a:ea typeface="+mn-lt"/>
                <a:cs typeface="+mn-lt"/>
              </a:rPr>
              <a:t> refers to what the world looks like and the rules of the world. </a:t>
            </a:r>
          </a:p>
          <a:p>
            <a:r>
              <a:rPr lang="en-US" sz="1500">
                <a:solidFill>
                  <a:srgbClr val="FEFFFF"/>
                </a:solidFill>
                <a:ea typeface="+mn-lt"/>
                <a:cs typeface="+mn-lt"/>
              </a:rPr>
              <a:t>In our example, environment includes how big our world is, where the walls are placed, what happens if we bump into a wall, where is the diamond and if we reach there how much points we get, where is the poison and if we reach there how much points we lose, and so on.</a:t>
            </a:r>
            <a:endParaRPr lang="en-US" sz="1500">
              <a:solidFill>
                <a:srgbClr val="FEFFFF"/>
              </a:solidFill>
              <a:cs typeface="Calibri"/>
            </a:endParaRPr>
          </a:p>
        </p:txBody>
      </p:sp>
      <p:pic>
        <p:nvPicPr>
          <p:cNvPr id="5" name="Picture 4" descr="Diagram, engineering drawing&#10;&#10;Description automatically generated">
            <a:extLst>
              <a:ext uri="{FF2B5EF4-FFF2-40B4-BE49-F238E27FC236}">
                <a16:creationId xmlns:a16="http://schemas.microsoft.com/office/drawing/2014/main" id="{E01905F5-1FAE-B368-28A1-5C59A3DC1AEB}"/>
              </a:ext>
            </a:extLst>
          </p:cNvPr>
          <p:cNvPicPr>
            <a:picLocks noChangeAspect="1"/>
          </p:cNvPicPr>
          <p:nvPr/>
        </p:nvPicPr>
        <p:blipFill rotWithShape="1">
          <a:blip r:embed="rId2"/>
          <a:srcRect r="627" b="1"/>
          <a:stretch/>
        </p:blipFill>
        <p:spPr>
          <a:xfrm>
            <a:off x="4998268" y="1064900"/>
            <a:ext cx="6539075" cy="4408779"/>
          </a:xfrm>
          <a:prstGeom prst="rect">
            <a:avLst/>
          </a:prstGeom>
        </p:spPr>
      </p:pic>
    </p:spTree>
    <p:extLst>
      <p:ext uri="{BB962C8B-B14F-4D97-AF65-F5344CB8AC3E}">
        <p14:creationId xmlns:p14="http://schemas.microsoft.com/office/powerpoint/2010/main" val="2884201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F39334-2C89-D93C-EED4-78C3BB8D4159}"/>
              </a:ext>
            </a:extLst>
          </p:cNvPr>
          <p:cNvPicPr>
            <a:picLocks noChangeAspect="1"/>
          </p:cNvPicPr>
          <p:nvPr/>
        </p:nvPicPr>
        <p:blipFill rotWithShape="1">
          <a:blip r:embed="rId2">
            <a:duotone>
              <a:schemeClr val="bg2">
                <a:shade val="45000"/>
                <a:satMod val="135000"/>
              </a:schemeClr>
              <a:prstClr val="white"/>
            </a:duotone>
          </a:blip>
          <a:srcRect t="9092" r="9085" b="-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8FAA2-5602-123A-B9A8-75C01F611DD2}"/>
              </a:ext>
            </a:extLst>
          </p:cNvPr>
          <p:cNvSpPr>
            <a:spLocks noGrp="1"/>
          </p:cNvSpPr>
          <p:nvPr>
            <p:ph type="title"/>
          </p:nvPr>
        </p:nvSpPr>
        <p:spPr>
          <a:xfrm>
            <a:off x="838200" y="365125"/>
            <a:ext cx="10515600" cy="1325563"/>
          </a:xfrm>
        </p:spPr>
        <p:txBody>
          <a:bodyPr>
            <a:normAutofit/>
          </a:bodyPr>
          <a:lstStyle/>
          <a:p>
            <a:r>
              <a:rPr lang="en-US" dirty="0">
                <a:ea typeface="+mj-lt"/>
                <a:cs typeface="+mj-lt"/>
              </a:rPr>
              <a:t>Optimal policy based on </a:t>
            </a:r>
            <a:r>
              <a:rPr lang="en-US" dirty="0">
                <a:latin typeface="Calibri"/>
                <a:cs typeface="Calibri"/>
              </a:rPr>
              <a:t>γ</a:t>
            </a:r>
            <a:endParaRPr lang="en-US" dirty="0">
              <a:ea typeface="+mj-lt"/>
              <a:cs typeface="+mj-lt"/>
            </a:endParaRPr>
          </a:p>
          <a:p>
            <a:endParaRPr lang="en-US" dirty="0">
              <a:cs typeface="Calibri Light"/>
            </a:endParaRPr>
          </a:p>
        </p:txBody>
      </p:sp>
      <p:graphicFrame>
        <p:nvGraphicFramePr>
          <p:cNvPr id="5" name="Content Placeholder 2">
            <a:extLst>
              <a:ext uri="{FF2B5EF4-FFF2-40B4-BE49-F238E27FC236}">
                <a16:creationId xmlns:a16="http://schemas.microsoft.com/office/drawing/2014/main" id="{EEDE0290-8395-ED7F-D418-BB040FA76ED9}"/>
              </a:ext>
            </a:extLst>
          </p:cNvPr>
          <p:cNvGraphicFramePr>
            <a:graphicFrameLocks noGrp="1"/>
          </p:cNvGraphicFramePr>
          <p:nvPr>
            <p:ph idx="1"/>
            <p:extLst>
              <p:ext uri="{D42A27DB-BD31-4B8C-83A1-F6EECF244321}">
                <p14:modId xmlns:p14="http://schemas.microsoft.com/office/powerpoint/2010/main" val="33406624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355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A85835-E2F4-4DB2-FE33-74130FEDA6C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Pseudo code of policy evaluation</a:t>
            </a:r>
          </a:p>
        </p:txBody>
      </p:sp>
      <p:pic>
        <p:nvPicPr>
          <p:cNvPr id="4" name="Picture 4" descr="Text, letter&#10;&#10;Description automatically generated">
            <a:extLst>
              <a:ext uri="{FF2B5EF4-FFF2-40B4-BE49-F238E27FC236}">
                <a16:creationId xmlns:a16="http://schemas.microsoft.com/office/drawing/2014/main" id="{E6356C6E-3EBA-BF45-4F54-6DF0F2C500C4}"/>
              </a:ext>
            </a:extLst>
          </p:cNvPr>
          <p:cNvPicPr>
            <a:picLocks noChangeAspect="1"/>
          </p:cNvPicPr>
          <p:nvPr/>
        </p:nvPicPr>
        <p:blipFill>
          <a:blip r:embed="rId2"/>
          <a:stretch>
            <a:fillRect/>
          </a:stretch>
        </p:blipFill>
        <p:spPr>
          <a:xfrm>
            <a:off x="4502428" y="1207083"/>
            <a:ext cx="7225748" cy="4443834"/>
          </a:xfrm>
          <a:prstGeom prst="rect">
            <a:avLst/>
          </a:prstGeom>
        </p:spPr>
      </p:pic>
    </p:spTree>
    <p:extLst>
      <p:ext uri="{BB962C8B-B14F-4D97-AF65-F5344CB8AC3E}">
        <p14:creationId xmlns:p14="http://schemas.microsoft.com/office/powerpoint/2010/main" val="1113749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02D06F-5644-70AB-401C-59AAD6F6CCF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Pseudo code of policy improvement</a:t>
            </a:r>
          </a:p>
        </p:txBody>
      </p:sp>
      <p:pic>
        <p:nvPicPr>
          <p:cNvPr id="4" name="Picture 4" descr="Text&#10;&#10;Description automatically generated">
            <a:extLst>
              <a:ext uri="{FF2B5EF4-FFF2-40B4-BE49-F238E27FC236}">
                <a16:creationId xmlns:a16="http://schemas.microsoft.com/office/drawing/2014/main" id="{A1F4A55F-89C5-562B-890B-D1928A4E20F1}"/>
              </a:ext>
            </a:extLst>
          </p:cNvPr>
          <p:cNvPicPr>
            <a:picLocks noChangeAspect="1"/>
          </p:cNvPicPr>
          <p:nvPr/>
        </p:nvPicPr>
        <p:blipFill>
          <a:blip r:embed="rId2"/>
          <a:stretch>
            <a:fillRect/>
          </a:stretch>
        </p:blipFill>
        <p:spPr>
          <a:xfrm>
            <a:off x="4502428" y="1712885"/>
            <a:ext cx="7225748" cy="3432230"/>
          </a:xfrm>
          <a:prstGeom prst="rect">
            <a:avLst/>
          </a:prstGeom>
        </p:spPr>
      </p:pic>
    </p:spTree>
    <p:extLst>
      <p:ext uri="{BB962C8B-B14F-4D97-AF65-F5344CB8AC3E}">
        <p14:creationId xmlns:p14="http://schemas.microsoft.com/office/powerpoint/2010/main" val="720679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CCA995-E79C-6B1C-A077-0B1A725579C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Pseudo code of policy iteration</a:t>
            </a:r>
          </a:p>
        </p:txBody>
      </p:sp>
      <p:pic>
        <p:nvPicPr>
          <p:cNvPr id="5" name="Picture 5" descr="Text&#10;&#10;Description automatically generated">
            <a:extLst>
              <a:ext uri="{FF2B5EF4-FFF2-40B4-BE49-F238E27FC236}">
                <a16:creationId xmlns:a16="http://schemas.microsoft.com/office/drawing/2014/main" id="{881644AF-4CFA-5E48-0CC4-6C3C0AC09417}"/>
              </a:ext>
            </a:extLst>
          </p:cNvPr>
          <p:cNvPicPr>
            <a:picLocks noChangeAspect="1"/>
          </p:cNvPicPr>
          <p:nvPr/>
        </p:nvPicPr>
        <p:blipFill>
          <a:blip r:embed="rId2"/>
          <a:stretch>
            <a:fillRect/>
          </a:stretch>
        </p:blipFill>
        <p:spPr>
          <a:xfrm>
            <a:off x="4502428" y="1459984"/>
            <a:ext cx="7225748" cy="3938032"/>
          </a:xfrm>
          <a:prstGeom prst="rect">
            <a:avLst/>
          </a:prstGeom>
        </p:spPr>
      </p:pic>
    </p:spTree>
    <p:extLst>
      <p:ext uri="{BB962C8B-B14F-4D97-AF65-F5344CB8AC3E}">
        <p14:creationId xmlns:p14="http://schemas.microsoft.com/office/powerpoint/2010/main" val="4138812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BF94F-E9D9-5875-5F84-77DED019A4B7}"/>
              </a:ext>
            </a:extLst>
          </p:cNvPr>
          <p:cNvSpPr>
            <a:spLocks noGrp="1"/>
          </p:cNvSpPr>
          <p:nvPr>
            <p:ph type="title"/>
          </p:nvPr>
        </p:nvSpPr>
        <p:spPr>
          <a:xfrm>
            <a:off x="1371599" y="5510253"/>
            <a:ext cx="9895951" cy="1033669"/>
          </a:xfrm>
        </p:spPr>
        <p:txBody>
          <a:bodyPr>
            <a:normAutofit/>
          </a:bodyPr>
          <a:lstStyle/>
          <a:p>
            <a:r>
              <a:rPr lang="en-US" sz="4000" b="1">
                <a:solidFill>
                  <a:srgbClr val="FFFFFF"/>
                </a:solidFill>
              </a:rPr>
              <a:t>Markov decision process: value iteration</a:t>
            </a:r>
            <a:endParaRPr lang="en-US" sz="4000">
              <a:solidFill>
                <a:srgbClr val="FFFFFF"/>
              </a:solidFill>
            </a:endParaRPr>
          </a:p>
          <a:p>
            <a:endParaRPr lang="en-US" sz="4000">
              <a:solidFill>
                <a:srgbClr val="FFFFFF"/>
              </a:solidFill>
              <a:cs typeface="Calibri Light"/>
            </a:endParaRPr>
          </a:p>
        </p:txBody>
      </p:sp>
      <p:pic>
        <p:nvPicPr>
          <p:cNvPr id="4" name="Picture 4" descr="Text&#10;&#10;Description automatically generated">
            <a:extLst>
              <a:ext uri="{FF2B5EF4-FFF2-40B4-BE49-F238E27FC236}">
                <a16:creationId xmlns:a16="http://schemas.microsoft.com/office/drawing/2014/main" id="{BA46E145-1467-DCE3-15A1-6FBFFD50335D}"/>
              </a:ext>
            </a:extLst>
          </p:cNvPr>
          <p:cNvPicPr>
            <a:picLocks noChangeAspect="1"/>
          </p:cNvPicPr>
          <p:nvPr/>
        </p:nvPicPr>
        <p:blipFill>
          <a:blip r:embed="rId2"/>
          <a:stretch>
            <a:fillRect/>
          </a:stretch>
        </p:blipFill>
        <p:spPr>
          <a:xfrm>
            <a:off x="1940256" y="555696"/>
            <a:ext cx="8311487" cy="2909020"/>
          </a:xfrm>
          <a:prstGeom prst="rect">
            <a:avLst/>
          </a:prstGeom>
        </p:spPr>
      </p:pic>
      <p:sp>
        <p:nvSpPr>
          <p:cNvPr id="3" name="Content Placeholder 2">
            <a:extLst>
              <a:ext uri="{FF2B5EF4-FFF2-40B4-BE49-F238E27FC236}">
                <a16:creationId xmlns:a16="http://schemas.microsoft.com/office/drawing/2014/main" id="{7AE1FEC0-FD24-5E61-1BAC-DD867AD18378}"/>
              </a:ext>
            </a:extLst>
          </p:cNvPr>
          <p:cNvSpPr>
            <a:spLocks noGrp="1"/>
          </p:cNvSpPr>
          <p:nvPr>
            <p:ph idx="1"/>
          </p:nvPr>
        </p:nvSpPr>
        <p:spPr>
          <a:xfrm>
            <a:off x="1940256" y="3833199"/>
            <a:ext cx="8332826" cy="1119982"/>
          </a:xfrm>
        </p:spPr>
        <p:txBody>
          <a:bodyPr vert="horz" lIns="91440" tIns="45720" rIns="91440" bIns="45720" rtlCol="0" anchor="ctr">
            <a:normAutofit/>
          </a:bodyPr>
          <a:lstStyle/>
          <a:p>
            <a:r>
              <a:rPr lang="en-US" sz="2000" b="1"/>
              <a:t>Bellman equation</a:t>
            </a:r>
            <a:endParaRPr lang="en-US" sz="2000">
              <a:cs typeface="Calibri"/>
            </a:endParaRPr>
          </a:p>
          <a:p>
            <a:pPr marL="0" indent="0">
              <a:buNone/>
            </a:pPr>
            <a:endParaRPr lang="en-US" sz="2000">
              <a:cs typeface="Calibri"/>
            </a:endParaRPr>
          </a:p>
        </p:txBody>
      </p:sp>
    </p:spTree>
    <p:extLst>
      <p:ext uri="{BB962C8B-B14F-4D97-AF65-F5344CB8AC3E}">
        <p14:creationId xmlns:p14="http://schemas.microsoft.com/office/powerpoint/2010/main" val="626941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875AF-841E-8A97-7257-5BB2A48E01DA}"/>
              </a:ext>
            </a:extLst>
          </p:cNvPr>
          <p:cNvSpPr>
            <a:spLocks noGrp="1"/>
          </p:cNvSpPr>
          <p:nvPr>
            <p:ph type="title"/>
          </p:nvPr>
        </p:nvSpPr>
        <p:spPr>
          <a:xfrm>
            <a:off x="630936" y="639520"/>
            <a:ext cx="3429000" cy="1719072"/>
          </a:xfrm>
        </p:spPr>
        <p:txBody>
          <a:bodyPr anchor="b">
            <a:normAutofit/>
          </a:bodyPr>
          <a:lstStyle/>
          <a:p>
            <a:r>
              <a:rPr lang="en-US" sz="5400">
                <a:cs typeface="Calibri Light"/>
              </a:rPr>
              <a:t>Value Iteration</a:t>
            </a:r>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BB334A-5E75-B642-0478-820E87E9FC0C}"/>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a:ea typeface="+mn-lt"/>
                <a:cs typeface="+mn-lt"/>
              </a:rPr>
              <a:t>Similar as we did in policy iteration, we start from initializing the utility of every state as zero and we set γ as 0.5.</a:t>
            </a:r>
            <a:endParaRPr lang="en-US" sz="2200"/>
          </a:p>
        </p:txBody>
      </p:sp>
      <p:pic>
        <p:nvPicPr>
          <p:cNvPr id="4" name="Picture 4" descr="Text&#10;&#10;Description automatically generated">
            <a:extLst>
              <a:ext uri="{FF2B5EF4-FFF2-40B4-BE49-F238E27FC236}">
                <a16:creationId xmlns:a16="http://schemas.microsoft.com/office/drawing/2014/main" id="{CFC5CC15-4044-9742-A5DA-AEDF2AEB857B}"/>
              </a:ext>
            </a:extLst>
          </p:cNvPr>
          <p:cNvPicPr>
            <a:picLocks noChangeAspect="1"/>
          </p:cNvPicPr>
          <p:nvPr/>
        </p:nvPicPr>
        <p:blipFill>
          <a:blip r:embed="rId2"/>
          <a:stretch>
            <a:fillRect/>
          </a:stretch>
        </p:blipFill>
        <p:spPr>
          <a:xfrm>
            <a:off x="4654296" y="736549"/>
            <a:ext cx="6903720" cy="5384901"/>
          </a:xfrm>
          <a:prstGeom prst="rect">
            <a:avLst/>
          </a:prstGeom>
        </p:spPr>
      </p:pic>
    </p:spTree>
    <p:extLst>
      <p:ext uri="{BB962C8B-B14F-4D97-AF65-F5344CB8AC3E}">
        <p14:creationId xmlns:p14="http://schemas.microsoft.com/office/powerpoint/2010/main" val="1292281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4FB05-51ED-72EA-4C92-9F435BCAF256}"/>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State 2: V(2)</a:t>
            </a:r>
          </a:p>
        </p:txBody>
      </p:sp>
      <p:pic>
        <p:nvPicPr>
          <p:cNvPr id="5" name="Picture 5" descr="Table&#10;&#10;Description automatically generated">
            <a:extLst>
              <a:ext uri="{FF2B5EF4-FFF2-40B4-BE49-F238E27FC236}">
                <a16:creationId xmlns:a16="http://schemas.microsoft.com/office/drawing/2014/main" id="{D8B6410D-4383-8FB6-4AA7-9BC61E6B47CA}"/>
              </a:ext>
            </a:extLst>
          </p:cNvPr>
          <p:cNvPicPr>
            <a:picLocks noChangeAspect="1"/>
          </p:cNvPicPr>
          <p:nvPr/>
        </p:nvPicPr>
        <p:blipFill>
          <a:blip r:embed="rId2"/>
          <a:stretch>
            <a:fillRect/>
          </a:stretch>
        </p:blipFill>
        <p:spPr>
          <a:xfrm>
            <a:off x="856986" y="2957665"/>
            <a:ext cx="4476756" cy="3346376"/>
          </a:xfrm>
          <a:prstGeom prst="rect">
            <a:avLst/>
          </a:prstGeom>
        </p:spPr>
      </p:pic>
      <p:pic>
        <p:nvPicPr>
          <p:cNvPr id="4" name="Picture 4" descr="Text, letter&#10;&#10;Description automatically generated">
            <a:extLst>
              <a:ext uri="{FF2B5EF4-FFF2-40B4-BE49-F238E27FC236}">
                <a16:creationId xmlns:a16="http://schemas.microsoft.com/office/drawing/2014/main" id="{93FCC5F7-EAA8-5E95-B24C-F93D9875D99E}"/>
              </a:ext>
            </a:extLst>
          </p:cNvPr>
          <p:cNvPicPr>
            <a:picLocks noChangeAspect="1"/>
          </p:cNvPicPr>
          <p:nvPr/>
        </p:nvPicPr>
        <p:blipFill>
          <a:blip r:embed="rId3"/>
          <a:stretch>
            <a:fillRect/>
          </a:stretch>
        </p:blipFill>
        <p:spPr>
          <a:xfrm>
            <a:off x="6182505" y="3290353"/>
            <a:ext cx="5828261" cy="2681000"/>
          </a:xfrm>
          <a:prstGeom prst="rect">
            <a:avLst/>
          </a:prstGeom>
        </p:spPr>
      </p:pic>
    </p:spTree>
    <p:extLst>
      <p:ext uri="{BB962C8B-B14F-4D97-AF65-F5344CB8AC3E}">
        <p14:creationId xmlns:p14="http://schemas.microsoft.com/office/powerpoint/2010/main" val="1072150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66BF-4224-7887-DE16-8C284E065C48}"/>
              </a:ext>
            </a:extLst>
          </p:cNvPr>
          <p:cNvSpPr>
            <a:spLocks noGrp="1"/>
          </p:cNvSpPr>
          <p:nvPr>
            <p:ph type="title"/>
          </p:nvPr>
        </p:nvSpPr>
        <p:spPr>
          <a:xfrm>
            <a:off x="648929" y="629266"/>
            <a:ext cx="3505495" cy="1622321"/>
          </a:xfrm>
        </p:spPr>
        <p:txBody>
          <a:bodyPr>
            <a:normAutofit/>
          </a:bodyPr>
          <a:lstStyle/>
          <a:p>
            <a:r>
              <a:rPr lang="en-US" dirty="0">
                <a:cs typeface="Calibri Light"/>
              </a:rPr>
              <a:t>Sweep 11</a:t>
            </a:r>
            <a:endParaRPr lang="en-US" dirty="0"/>
          </a:p>
        </p:txBody>
      </p:sp>
      <p:sp>
        <p:nvSpPr>
          <p:cNvPr id="3" name="Content Placeholder 2">
            <a:extLst>
              <a:ext uri="{FF2B5EF4-FFF2-40B4-BE49-F238E27FC236}">
                <a16:creationId xmlns:a16="http://schemas.microsoft.com/office/drawing/2014/main" id="{70950741-13B5-816E-83F7-816283CE110B}"/>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ea typeface="+mn-lt"/>
                <a:cs typeface="+mn-lt"/>
              </a:rPr>
              <a:t>We repeat iteration until the change of utility between two consecutive iterations are marginal. After 11 iterations, the change of utility value of any state is smaller than 0.001. We stop here and the utility we get is the utility associated with the optimal policy.</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76C97887-150C-392D-6AA5-96B5D2B12576}"/>
              </a:ext>
            </a:extLst>
          </p:cNvPr>
          <p:cNvPicPr>
            <a:picLocks noChangeAspect="1"/>
          </p:cNvPicPr>
          <p:nvPr/>
        </p:nvPicPr>
        <p:blipFill>
          <a:blip r:embed="rId2"/>
          <a:stretch>
            <a:fillRect/>
          </a:stretch>
        </p:blipFill>
        <p:spPr>
          <a:xfrm>
            <a:off x="5405862" y="1185176"/>
            <a:ext cx="6019331" cy="4484401"/>
          </a:xfrm>
          <a:prstGeom prst="rect">
            <a:avLst/>
          </a:prstGeom>
          <a:effectLst/>
        </p:spPr>
      </p:pic>
    </p:spTree>
    <p:extLst>
      <p:ext uri="{BB962C8B-B14F-4D97-AF65-F5344CB8AC3E}">
        <p14:creationId xmlns:p14="http://schemas.microsoft.com/office/powerpoint/2010/main" val="1385561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3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4BE44-AAE0-5D4C-3CCE-39074EC9ECB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Pseudo-code of value iteration</a:t>
            </a:r>
            <a:endParaRPr lang="en-US" sz="3200" kern="1200">
              <a:solidFill>
                <a:srgbClr val="FFFFFF"/>
              </a:solidFill>
              <a:latin typeface="+mj-lt"/>
              <a:ea typeface="+mj-ea"/>
              <a:cs typeface="+mj-cs"/>
            </a:endParaRPr>
          </a:p>
          <a:p>
            <a:endParaRPr lang="en-US" sz="3200" kern="1200">
              <a:solidFill>
                <a:srgbClr val="FFFFFF"/>
              </a:solidFill>
              <a:latin typeface="+mj-lt"/>
              <a:ea typeface="+mj-ea"/>
              <a:cs typeface="+mj-cs"/>
            </a:endParaRPr>
          </a:p>
        </p:txBody>
      </p:sp>
      <p:pic>
        <p:nvPicPr>
          <p:cNvPr id="4" name="Picture 4" descr="Text, letter&#10;&#10;Description automatically generated">
            <a:extLst>
              <a:ext uri="{FF2B5EF4-FFF2-40B4-BE49-F238E27FC236}">
                <a16:creationId xmlns:a16="http://schemas.microsoft.com/office/drawing/2014/main" id="{E075EFAE-34A3-F290-B63A-497E4EE66373}"/>
              </a:ext>
            </a:extLst>
          </p:cNvPr>
          <p:cNvPicPr>
            <a:picLocks noChangeAspect="1"/>
          </p:cNvPicPr>
          <p:nvPr/>
        </p:nvPicPr>
        <p:blipFill>
          <a:blip r:embed="rId2"/>
          <a:stretch>
            <a:fillRect/>
          </a:stretch>
        </p:blipFill>
        <p:spPr>
          <a:xfrm>
            <a:off x="4207933" y="784375"/>
            <a:ext cx="7347537" cy="5290226"/>
          </a:xfrm>
          <a:prstGeom prst="rect">
            <a:avLst/>
          </a:prstGeom>
        </p:spPr>
      </p:pic>
    </p:spTree>
    <p:extLst>
      <p:ext uri="{BB962C8B-B14F-4D97-AF65-F5344CB8AC3E}">
        <p14:creationId xmlns:p14="http://schemas.microsoft.com/office/powerpoint/2010/main" val="3223960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9FDD4-1ED8-2255-48E9-88500302AFAA}"/>
              </a:ext>
            </a:extLst>
          </p:cNvPr>
          <p:cNvSpPr>
            <a:spLocks noGrp="1"/>
          </p:cNvSpPr>
          <p:nvPr>
            <p:ph type="title"/>
          </p:nvPr>
        </p:nvSpPr>
        <p:spPr>
          <a:xfrm>
            <a:off x="838200" y="556995"/>
            <a:ext cx="10515600" cy="1133693"/>
          </a:xfrm>
        </p:spPr>
        <p:txBody>
          <a:bodyPr>
            <a:normAutofit/>
          </a:bodyPr>
          <a:lstStyle/>
          <a:p>
            <a:r>
              <a:rPr lang="en-US" sz="5200">
                <a:cs typeface="Calibri Light"/>
              </a:rPr>
              <a:t>Important Questions</a:t>
            </a:r>
            <a:endParaRPr lang="en-US" sz="5200"/>
          </a:p>
        </p:txBody>
      </p:sp>
      <p:graphicFrame>
        <p:nvGraphicFramePr>
          <p:cNvPr id="5" name="Content Placeholder 2">
            <a:extLst>
              <a:ext uri="{FF2B5EF4-FFF2-40B4-BE49-F238E27FC236}">
                <a16:creationId xmlns:a16="http://schemas.microsoft.com/office/drawing/2014/main" id="{38FCF419-1318-2455-C4ED-CB2A7A1B7A7B}"/>
              </a:ext>
            </a:extLst>
          </p:cNvPr>
          <p:cNvGraphicFramePr>
            <a:graphicFrameLocks noGrp="1"/>
          </p:cNvGraphicFramePr>
          <p:nvPr>
            <p:ph idx="1"/>
            <p:extLst>
              <p:ext uri="{D42A27DB-BD31-4B8C-83A1-F6EECF244321}">
                <p14:modId xmlns:p14="http://schemas.microsoft.com/office/powerpoint/2010/main" val="2411989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491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74AC4F8-28AD-90B9-8FC0-42F14067D56B}"/>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cs typeface="Calibri Light"/>
              </a:rPr>
              <a:t>State</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84EBB562-A461-CAC1-2497-DEDB90720526}"/>
              </a:ext>
            </a:extLst>
          </p:cNvPr>
          <p:cNvGraphicFramePr>
            <a:graphicFrameLocks noGrp="1"/>
          </p:cNvGraphicFramePr>
          <p:nvPr>
            <p:ph idx="1"/>
            <p:extLst>
              <p:ext uri="{D42A27DB-BD31-4B8C-83A1-F6EECF244321}">
                <p14:modId xmlns:p14="http://schemas.microsoft.com/office/powerpoint/2010/main" val="186328953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2" name="Picture 41" descr="Diagram, engineering drawing&#10;&#10;Description automatically generated">
            <a:extLst>
              <a:ext uri="{FF2B5EF4-FFF2-40B4-BE49-F238E27FC236}">
                <a16:creationId xmlns:a16="http://schemas.microsoft.com/office/drawing/2014/main" id="{4CF55850-096C-95A2-3A7D-C00D5845EC01}"/>
              </a:ext>
            </a:extLst>
          </p:cNvPr>
          <p:cNvPicPr>
            <a:picLocks noChangeAspect="1"/>
          </p:cNvPicPr>
          <p:nvPr/>
        </p:nvPicPr>
        <p:blipFill rotWithShape="1">
          <a:blip r:embed="rId7"/>
          <a:srcRect r="627" b="1"/>
          <a:stretch/>
        </p:blipFill>
        <p:spPr>
          <a:xfrm>
            <a:off x="153287" y="359095"/>
            <a:ext cx="3178141" cy="2145011"/>
          </a:xfrm>
          <a:prstGeom prst="rect">
            <a:avLst/>
          </a:prstGeom>
        </p:spPr>
      </p:pic>
    </p:spTree>
    <p:extLst>
      <p:ext uri="{BB962C8B-B14F-4D97-AF65-F5344CB8AC3E}">
        <p14:creationId xmlns:p14="http://schemas.microsoft.com/office/powerpoint/2010/main" val="168732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F700D-1F88-03BD-D437-D497807E90F7}"/>
              </a:ext>
            </a:extLst>
          </p:cNvPr>
          <p:cNvSpPr>
            <a:spLocks noGrp="1"/>
          </p:cNvSpPr>
          <p:nvPr>
            <p:ph type="title"/>
          </p:nvPr>
        </p:nvSpPr>
        <p:spPr>
          <a:xfrm>
            <a:off x="838200" y="556995"/>
            <a:ext cx="10515600" cy="1133693"/>
          </a:xfrm>
        </p:spPr>
        <p:txBody>
          <a:bodyPr>
            <a:normAutofit/>
          </a:bodyPr>
          <a:lstStyle/>
          <a:p>
            <a:r>
              <a:rPr lang="en-US" sz="5200">
                <a:ea typeface="+mj-lt"/>
                <a:cs typeface="+mj-lt"/>
              </a:rPr>
              <a:t>Important Questions</a:t>
            </a:r>
            <a:endParaRPr lang="en-US" sz="5200"/>
          </a:p>
        </p:txBody>
      </p:sp>
      <p:graphicFrame>
        <p:nvGraphicFramePr>
          <p:cNvPr id="5" name="Content Placeholder 2">
            <a:extLst>
              <a:ext uri="{FF2B5EF4-FFF2-40B4-BE49-F238E27FC236}">
                <a16:creationId xmlns:a16="http://schemas.microsoft.com/office/drawing/2014/main" id="{918121AF-94A3-F543-B0A7-9CBE92843F59}"/>
              </a:ext>
            </a:extLst>
          </p:cNvPr>
          <p:cNvGraphicFramePr>
            <a:graphicFrameLocks noGrp="1"/>
          </p:cNvGraphicFramePr>
          <p:nvPr>
            <p:ph idx="1"/>
            <p:extLst>
              <p:ext uri="{D42A27DB-BD31-4B8C-83A1-F6EECF244321}">
                <p14:modId xmlns:p14="http://schemas.microsoft.com/office/powerpoint/2010/main" val="111242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1660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FB36-E5D6-BA69-37D4-9E0858632FC0}"/>
              </a:ext>
            </a:extLst>
          </p:cNvPr>
          <p:cNvSpPr>
            <a:spLocks noGrp="1"/>
          </p:cNvSpPr>
          <p:nvPr>
            <p:ph type="title"/>
          </p:nvPr>
        </p:nvSpPr>
        <p:spPr>
          <a:xfrm>
            <a:off x="648928" y="338328"/>
            <a:ext cx="3685032" cy="1608328"/>
          </a:xfrm>
        </p:spPr>
        <p:txBody>
          <a:bodyPr>
            <a:normAutofit/>
          </a:bodyPr>
          <a:lstStyle/>
          <a:p>
            <a:r>
              <a:rPr lang="en-US" sz="3600">
                <a:cs typeface="Calibri Light"/>
              </a:rPr>
              <a:t>Important Questions</a:t>
            </a:r>
            <a:endParaRPr lang="en-US" sz="3600">
              <a:ea typeface="+mj-lt"/>
              <a:cs typeface="+mj-lt"/>
            </a:endParaRPr>
          </a:p>
          <a:p>
            <a:endParaRPr lang="en-US" sz="3600">
              <a:cs typeface="Calibri Light"/>
            </a:endParaRPr>
          </a:p>
        </p:txBody>
      </p:sp>
      <p:sp>
        <p:nvSpPr>
          <p:cNvPr id="3" name="Content Placeholder 2">
            <a:extLst>
              <a:ext uri="{FF2B5EF4-FFF2-40B4-BE49-F238E27FC236}">
                <a16:creationId xmlns:a16="http://schemas.microsoft.com/office/drawing/2014/main" id="{434729B3-6234-B2E0-B72B-D40EBA32126D}"/>
              </a:ext>
            </a:extLst>
          </p:cNvPr>
          <p:cNvSpPr>
            <a:spLocks noGrp="1"/>
          </p:cNvSpPr>
          <p:nvPr>
            <p:ph idx="1"/>
          </p:nvPr>
        </p:nvSpPr>
        <p:spPr>
          <a:xfrm>
            <a:off x="4864100" y="338328"/>
            <a:ext cx="6675627" cy="1605083"/>
          </a:xfrm>
        </p:spPr>
        <p:txBody>
          <a:bodyPr vert="horz" lIns="91440" tIns="45720" rIns="91440" bIns="45720" rtlCol="0" anchor="ctr">
            <a:normAutofit/>
          </a:bodyPr>
          <a:lstStyle/>
          <a:p>
            <a:r>
              <a:rPr lang="en-US" sz="2000">
                <a:cs typeface="Calibri"/>
              </a:rPr>
              <a:t>Final the utility value of each state in the give grid world problem after three sweeps using policy evaluation (Slides 34 - 36)</a:t>
            </a:r>
            <a:endParaRPr lang="en-US" sz="200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Shape, polygon&#10;&#10;Description automatically generated">
            <a:extLst>
              <a:ext uri="{FF2B5EF4-FFF2-40B4-BE49-F238E27FC236}">
                <a16:creationId xmlns:a16="http://schemas.microsoft.com/office/drawing/2014/main" id="{C7B7A8D6-EC9A-E334-56B7-9F91356A05C7}"/>
              </a:ext>
            </a:extLst>
          </p:cNvPr>
          <p:cNvPicPr>
            <a:picLocks noChangeAspect="1"/>
          </p:cNvPicPr>
          <p:nvPr/>
        </p:nvPicPr>
        <p:blipFill>
          <a:blip r:embed="rId2"/>
          <a:stretch>
            <a:fillRect/>
          </a:stretch>
        </p:blipFill>
        <p:spPr>
          <a:xfrm>
            <a:off x="919059" y="2742397"/>
            <a:ext cx="4037577" cy="3011693"/>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qr code&#10;&#10;Description automatically generated">
            <a:extLst>
              <a:ext uri="{FF2B5EF4-FFF2-40B4-BE49-F238E27FC236}">
                <a16:creationId xmlns:a16="http://schemas.microsoft.com/office/drawing/2014/main" id="{BA5F562C-F98F-BB7E-20BF-EADEFE128601}"/>
              </a:ext>
            </a:extLst>
          </p:cNvPr>
          <p:cNvPicPr>
            <a:picLocks noChangeAspect="1"/>
          </p:cNvPicPr>
          <p:nvPr/>
        </p:nvPicPr>
        <p:blipFill>
          <a:blip r:embed="rId3"/>
          <a:stretch>
            <a:fillRect/>
          </a:stretch>
        </p:blipFill>
        <p:spPr>
          <a:xfrm>
            <a:off x="5151015" y="1711456"/>
            <a:ext cx="6895188" cy="5073574"/>
          </a:xfrm>
          <a:prstGeom prst="rect">
            <a:avLst/>
          </a:prstGeom>
        </p:spPr>
      </p:pic>
    </p:spTree>
    <p:extLst>
      <p:ext uri="{BB962C8B-B14F-4D97-AF65-F5344CB8AC3E}">
        <p14:creationId xmlns:p14="http://schemas.microsoft.com/office/powerpoint/2010/main" val="2940051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745-FFC9-DE68-A1F6-865DBD094F55}"/>
              </a:ext>
            </a:extLst>
          </p:cNvPr>
          <p:cNvSpPr>
            <a:spLocks noGrp="1"/>
          </p:cNvSpPr>
          <p:nvPr>
            <p:ph type="title"/>
          </p:nvPr>
        </p:nvSpPr>
        <p:spPr/>
        <p:txBody>
          <a:bodyPr/>
          <a:lstStyle/>
          <a:p>
            <a:r>
              <a:rPr lang="en-US" dirty="0">
                <a:ea typeface="+mj-lt"/>
                <a:cs typeface="+mj-lt"/>
              </a:rPr>
              <a:t>Important Questions</a:t>
            </a:r>
            <a:endParaRPr lang="en-US" dirty="0"/>
          </a:p>
        </p:txBody>
      </p:sp>
      <p:sp>
        <p:nvSpPr>
          <p:cNvPr id="3" name="Content Placeholder 2">
            <a:extLst>
              <a:ext uri="{FF2B5EF4-FFF2-40B4-BE49-F238E27FC236}">
                <a16:creationId xmlns:a16="http://schemas.microsoft.com/office/drawing/2014/main" id="{5F3E8843-B6F4-2FBD-3A71-57DFD487A0D2}"/>
              </a:ext>
            </a:extLst>
          </p:cNvPr>
          <p:cNvSpPr>
            <a:spLocks noGrp="1"/>
          </p:cNvSpPr>
          <p:nvPr>
            <p:ph idx="1"/>
          </p:nvPr>
        </p:nvSpPr>
        <p:spPr>
          <a:xfrm>
            <a:off x="793376" y="1433419"/>
            <a:ext cx="10515600" cy="4351338"/>
          </a:xfrm>
        </p:spPr>
        <p:txBody>
          <a:bodyPr vert="horz" lIns="91440" tIns="45720" rIns="91440" bIns="45720" rtlCol="0" anchor="t">
            <a:normAutofit/>
          </a:bodyPr>
          <a:lstStyle/>
          <a:p>
            <a:r>
              <a:rPr lang="en-US" dirty="0">
                <a:cs typeface="Calibri"/>
              </a:rPr>
              <a:t>Improve the action for state 2 and 8 using policy improvement (slides 38-43 ) </a:t>
            </a:r>
          </a:p>
          <a:p>
            <a:endParaRPr lang="en-US" dirty="0">
              <a:cs typeface="Calibri"/>
            </a:endParaRPr>
          </a:p>
        </p:txBody>
      </p:sp>
      <p:pic>
        <p:nvPicPr>
          <p:cNvPr id="5" name="Picture 4" descr="A picture containing company name&#10;&#10;Description automatically generated">
            <a:extLst>
              <a:ext uri="{FF2B5EF4-FFF2-40B4-BE49-F238E27FC236}">
                <a16:creationId xmlns:a16="http://schemas.microsoft.com/office/drawing/2014/main" id="{47CD0786-05BD-C8EC-FD35-D808FB570BAD}"/>
              </a:ext>
            </a:extLst>
          </p:cNvPr>
          <p:cNvPicPr>
            <a:picLocks noChangeAspect="1"/>
          </p:cNvPicPr>
          <p:nvPr/>
        </p:nvPicPr>
        <p:blipFill>
          <a:blip r:embed="rId2"/>
          <a:stretch>
            <a:fillRect/>
          </a:stretch>
        </p:blipFill>
        <p:spPr>
          <a:xfrm>
            <a:off x="362397" y="2393833"/>
            <a:ext cx="4510487" cy="3215283"/>
          </a:xfrm>
          <a:prstGeom prst="rect">
            <a:avLst/>
          </a:prstGeom>
        </p:spPr>
      </p:pic>
      <p:pic>
        <p:nvPicPr>
          <p:cNvPr id="7" name="Picture 6" descr="A picture containing qr code&#10;&#10;Description automatically generated">
            <a:extLst>
              <a:ext uri="{FF2B5EF4-FFF2-40B4-BE49-F238E27FC236}">
                <a16:creationId xmlns:a16="http://schemas.microsoft.com/office/drawing/2014/main" id="{446610D0-407F-53F4-CABC-C9153B635FC0}"/>
              </a:ext>
            </a:extLst>
          </p:cNvPr>
          <p:cNvPicPr>
            <a:picLocks noChangeAspect="1"/>
          </p:cNvPicPr>
          <p:nvPr/>
        </p:nvPicPr>
        <p:blipFill>
          <a:blip r:embed="rId3"/>
          <a:stretch>
            <a:fillRect/>
          </a:stretch>
        </p:blipFill>
        <p:spPr>
          <a:xfrm>
            <a:off x="5027751" y="2047633"/>
            <a:ext cx="6368511" cy="4692573"/>
          </a:xfrm>
          <a:prstGeom prst="rect">
            <a:avLst/>
          </a:prstGeom>
        </p:spPr>
      </p:pic>
    </p:spTree>
    <p:extLst>
      <p:ext uri="{BB962C8B-B14F-4D97-AF65-F5344CB8AC3E}">
        <p14:creationId xmlns:p14="http://schemas.microsoft.com/office/powerpoint/2010/main" val="3445267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0CB64-B0BF-57BB-BCEF-7D6F9ACC4667}"/>
              </a:ext>
            </a:extLst>
          </p:cNvPr>
          <p:cNvSpPr>
            <a:spLocks noGrp="1"/>
          </p:cNvSpPr>
          <p:nvPr>
            <p:ph type="title"/>
          </p:nvPr>
        </p:nvSpPr>
        <p:spPr>
          <a:xfrm>
            <a:off x="838200" y="556995"/>
            <a:ext cx="10515600" cy="1133693"/>
          </a:xfrm>
        </p:spPr>
        <p:txBody>
          <a:bodyPr>
            <a:normAutofit/>
          </a:bodyPr>
          <a:lstStyle/>
          <a:p>
            <a:r>
              <a:rPr lang="en-US" sz="5200">
                <a:cs typeface="Calibri Light"/>
              </a:rPr>
              <a:t>Important Questions</a:t>
            </a:r>
            <a:endParaRPr lang="en-US" sz="5200"/>
          </a:p>
        </p:txBody>
      </p:sp>
      <p:graphicFrame>
        <p:nvGraphicFramePr>
          <p:cNvPr id="5" name="Content Placeholder 2">
            <a:extLst>
              <a:ext uri="{FF2B5EF4-FFF2-40B4-BE49-F238E27FC236}">
                <a16:creationId xmlns:a16="http://schemas.microsoft.com/office/drawing/2014/main" id="{7D7EF816-5FF9-A112-AA3F-E28445EEADC4}"/>
              </a:ext>
            </a:extLst>
          </p:cNvPr>
          <p:cNvGraphicFramePr>
            <a:graphicFrameLocks noGrp="1"/>
          </p:cNvGraphicFramePr>
          <p:nvPr>
            <p:ph idx="1"/>
            <p:extLst>
              <p:ext uri="{D42A27DB-BD31-4B8C-83A1-F6EECF244321}">
                <p14:modId xmlns:p14="http://schemas.microsoft.com/office/powerpoint/2010/main" val="2948778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2732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91E97-5BA3-0E92-1C7B-9F26CFADC825}"/>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cs typeface="Calibri Light"/>
              </a:rPr>
              <a:t>Important Question</a:t>
            </a:r>
            <a:endParaRPr lang="en-US" sz="4800">
              <a:solidFill>
                <a:schemeClr val="bg1"/>
              </a:solidFill>
            </a:endParaRPr>
          </a:p>
        </p:txBody>
      </p:sp>
      <p:grpSp>
        <p:nvGrpSpPr>
          <p:cNvPr id="27" name="Group 2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0D41D48-7867-7969-5602-AC9FB2C2ADF5}"/>
              </a:ext>
            </a:extLst>
          </p:cNvPr>
          <p:cNvSpPr>
            <a:spLocks noGrp="1"/>
          </p:cNvSpPr>
          <p:nvPr>
            <p:ph idx="1"/>
          </p:nvPr>
        </p:nvSpPr>
        <p:spPr>
          <a:xfrm>
            <a:off x="767290" y="3383121"/>
            <a:ext cx="3582072" cy="2793251"/>
          </a:xfrm>
        </p:spPr>
        <p:txBody>
          <a:bodyPr vert="horz" lIns="91440" tIns="45720" rIns="91440" bIns="45720" rtlCol="0" anchor="t">
            <a:normAutofit/>
          </a:bodyPr>
          <a:lstStyle/>
          <a:p>
            <a:r>
              <a:rPr lang="en-US" sz="2000">
                <a:solidFill>
                  <a:schemeClr val="bg1"/>
                </a:solidFill>
                <a:cs typeface="Calibri"/>
              </a:rPr>
              <a:t>Calculate the utility values of each state in 3X4 grid world problem after one iteration using value iteration method</a:t>
            </a:r>
          </a:p>
          <a:p>
            <a:endParaRPr lang="en-US" sz="2000">
              <a:solidFill>
                <a:schemeClr val="bg1"/>
              </a:solidFill>
              <a:cs typeface="Calibri"/>
            </a:endParaRPr>
          </a:p>
        </p:txBody>
      </p:sp>
      <p:pic>
        <p:nvPicPr>
          <p:cNvPr id="5" name="Picture 4" descr="A picture containing qr code&#10;&#10;Description automatically generated">
            <a:extLst>
              <a:ext uri="{FF2B5EF4-FFF2-40B4-BE49-F238E27FC236}">
                <a16:creationId xmlns:a16="http://schemas.microsoft.com/office/drawing/2014/main" id="{98E3D1D9-2BE1-2CBF-8CF4-F0833FE89E70}"/>
              </a:ext>
            </a:extLst>
          </p:cNvPr>
          <p:cNvPicPr>
            <a:picLocks noChangeAspect="1"/>
          </p:cNvPicPr>
          <p:nvPr/>
        </p:nvPicPr>
        <p:blipFill>
          <a:blip r:embed="rId2"/>
          <a:stretch>
            <a:fillRect/>
          </a:stretch>
        </p:blipFill>
        <p:spPr>
          <a:xfrm>
            <a:off x="5405845" y="903730"/>
            <a:ext cx="6064145" cy="4472307"/>
          </a:xfrm>
          <a:prstGeom prst="rect">
            <a:avLst/>
          </a:prstGeom>
        </p:spPr>
      </p:pic>
    </p:spTree>
    <p:extLst>
      <p:ext uri="{BB962C8B-B14F-4D97-AF65-F5344CB8AC3E}">
        <p14:creationId xmlns:p14="http://schemas.microsoft.com/office/powerpoint/2010/main" val="2400055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187A-99AF-3E99-4733-83AF29E59E54}"/>
              </a:ext>
            </a:extLst>
          </p:cNvPr>
          <p:cNvSpPr>
            <a:spLocks noGrp="1"/>
          </p:cNvSpPr>
          <p:nvPr>
            <p:ph type="title"/>
          </p:nvPr>
        </p:nvSpPr>
        <p:spPr>
          <a:xfrm>
            <a:off x="1136428" y="627564"/>
            <a:ext cx="7474172" cy="1325563"/>
          </a:xfrm>
        </p:spPr>
        <p:txBody>
          <a:bodyPr>
            <a:normAutofit/>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683D3A88-217C-674D-0A42-F50D5A77163D}"/>
              </a:ext>
            </a:extLst>
          </p:cNvPr>
          <p:cNvSpPr>
            <a:spLocks noGrp="1"/>
          </p:cNvSpPr>
          <p:nvPr>
            <p:ph idx="1"/>
          </p:nvPr>
        </p:nvSpPr>
        <p:spPr>
          <a:xfrm>
            <a:off x="1136429" y="2278173"/>
            <a:ext cx="6467867" cy="3450613"/>
          </a:xfrm>
        </p:spPr>
        <p:txBody>
          <a:bodyPr vert="horz" lIns="91440" tIns="45720" rIns="91440" bIns="45720" rtlCol="0" anchor="ctr">
            <a:normAutofit/>
          </a:bodyPr>
          <a:lstStyle/>
          <a:p>
            <a:r>
              <a:rPr lang="en-US" sz="2400">
                <a:ea typeface="+mn-lt"/>
                <a:cs typeface="+mn-lt"/>
                <a:hlinkClick r:id="rId2"/>
              </a:rPr>
              <a:t>https://medium.com/@ngao7/markov-decision-process-policy-iteration-42d35ee87c82</a:t>
            </a:r>
          </a:p>
          <a:p>
            <a:r>
              <a:rPr lang="en-US" sz="2400">
                <a:ea typeface="+mn-lt"/>
                <a:cs typeface="+mn-lt"/>
                <a:hlinkClick r:id="rId3"/>
              </a:rPr>
              <a:t>https://medium.com/@ngao7/markov-decision-process-basics-3da5144d3348#c25d</a:t>
            </a:r>
          </a:p>
          <a:p>
            <a:r>
              <a:rPr lang="en-US" sz="2400">
                <a:ea typeface="+mn-lt"/>
                <a:cs typeface="+mn-lt"/>
                <a:hlinkClick r:id="rId4"/>
              </a:rPr>
              <a:t>https://medium.com/@ngao7/markov-decision-process-value-iteration-2d161d50a6ff</a:t>
            </a:r>
            <a:endParaRPr lang="en-US" sz="2400">
              <a:cs typeface="Calibri"/>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74FA825F-1395-699D-DE9C-C1712057B7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56191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D506406-EF18-2540-B3F1-D1CBA5C467E9}"/>
              </a:ext>
            </a:extLst>
          </p:cNvPr>
          <p:cNvSpPr>
            <a:spLocks noGrp="1"/>
          </p:cNvSpPr>
          <p:nvPr>
            <p:ph type="title"/>
          </p:nvPr>
        </p:nvSpPr>
        <p:spPr>
          <a:xfrm>
            <a:off x="765051" y="662400"/>
            <a:ext cx="3384000" cy="1492132"/>
          </a:xfrm>
        </p:spPr>
        <p:txBody>
          <a:bodyPr anchor="t">
            <a:normAutofit/>
          </a:bodyPr>
          <a:lstStyle/>
          <a:p>
            <a:r>
              <a:rPr lang="en-US" b="1" i="1">
                <a:solidFill>
                  <a:schemeClr val="bg1"/>
                </a:solidFill>
                <a:latin typeface="Calibri"/>
                <a:cs typeface="Calibri"/>
              </a:rPr>
              <a:t>Action</a:t>
            </a:r>
            <a:r>
              <a:rPr lang="en-US">
                <a:solidFill>
                  <a:schemeClr val="bg1"/>
                </a:solidFill>
                <a:latin typeface="Calibri"/>
                <a:cs typeface="Calibri"/>
              </a:rPr>
              <a:t> </a:t>
            </a:r>
            <a:endParaRPr lang="en-US">
              <a:solidFill>
                <a:schemeClr val="bg1"/>
              </a:solidFill>
            </a:endParaRPr>
          </a:p>
        </p:txBody>
      </p:sp>
      <p:sp>
        <p:nvSpPr>
          <p:cNvPr id="3" name="Content Placeholder 2">
            <a:extLst>
              <a:ext uri="{FF2B5EF4-FFF2-40B4-BE49-F238E27FC236}">
                <a16:creationId xmlns:a16="http://schemas.microsoft.com/office/drawing/2014/main" id="{8486DBCF-93B8-B1CF-418F-149AF5A51E67}"/>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2000" b="1" i="1">
                <a:solidFill>
                  <a:schemeClr val="bg1">
                    <a:alpha val="60000"/>
                  </a:schemeClr>
                </a:solidFill>
                <a:ea typeface="+mn-lt"/>
                <a:cs typeface="+mn-lt"/>
              </a:rPr>
              <a:t>Action</a:t>
            </a:r>
            <a:r>
              <a:rPr lang="en-US" sz="2000">
                <a:solidFill>
                  <a:schemeClr val="bg1">
                    <a:alpha val="60000"/>
                  </a:schemeClr>
                </a:solidFill>
                <a:ea typeface="+mn-lt"/>
                <a:cs typeface="+mn-lt"/>
              </a:rPr>
              <a:t> refers to the moves can be taken by our agent in each state.</a:t>
            </a:r>
          </a:p>
          <a:p>
            <a:r>
              <a:rPr lang="en-US" sz="2000">
                <a:solidFill>
                  <a:schemeClr val="bg1">
                    <a:alpha val="60000"/>
                  </a:schemeClr>
                </a:solidFill>
                <a:ea typeface="+mn-lt"/>
                <a:cs typeface="+mn-lt"/>
              </a:rPr>
              <a:t>The set of possible actions is not necessarily the same for each state.</a:t>
            </a:r>
          </a:p>
          <a:p>
            <a:r>
              <a:rPr lang="en-US" sz="2000">
                <a:solidFill>
                  <a:schemeClr val="bg1">
                    <a:alpha val="60000"/>
                  </a:schemeClr>
                </a:solidFill>
                <a:ea typeface="+mn-lt"/>
                <a:cs typeface="+mn-lt"/>
              </a:rPr>
              <a:t>In our example, we have four possible actions </a:t>
            </a:r>
            <a:r>
              <a:rPr lang="en-US" sz="2000" i="1">
                <a:solidFill>
                  <a:schemeClr val="bg1">
                    <a:alpha val="60000"/>
                  </a:schemeClr>
                </a:solidFill>
                <a:ea typeface="+mn-lt"/>
                <a:cs typeface="+mn-lt"/>
              </a:rPr>
              <a:t>A</a:t>
            </a:r>
            <a:r>
              <a:rPr lang="en-US" sz="2000">
                <a:solidFill>
                  <a:schemeClr val="bg1">
                    <a:alpha val="60000"/>
                  </a:schemeClr>
                </a:solidFill>
                <a:ea typeface="+mn-lt"/>
                <a:cs typeface="+mn-lt"/>
              </a:rPr>
              <a:t>(</a:t>
            </a:r>
            <a:r>
              <a:rPr lang="en-US" sz="2000" i="1">
                <a:solidFill>
                  <a:schemeClr val="bg1">
                    <a:alpha val="60000"/>
                  </a:schemeClr>
                </a:solidFill>
                <a:ea typeface="+mn-lt"/>
                <a:cs typeface="+mn-lt"/>
              </a:rPr>
              <a:t>s</a:t>
            </a:r>
            <a:r>
              <a:rPr lang="en-US" sz="2000">
                <a:solidFill>
                  <a:schemeClr val="bg1">
                    <a:alpha val="60000"/>
                  </a:schemeClr>
                </a:solidFill>
                <a:ea typeface="+mn-lt"/>
                <a:cs typeface="+mn-lt"/>
              </a:rPr>
              <a:t>) = {up, down, left, and right} for every state </a:t>
            </a:r>
            <a:r>
              <a:rPr lang="en-US" sz="2000" i="1">
                <a:solidFill>
                  <a:schemeClr val="bg1">
                    <a:alpha val="60000"/>
                  </a:schemeClr>
                </a:solidFill>
                <a:ea typeface="+mn-lt"/>
                <a:cs typeface="+mn-lt"/>
              </a:rPr>
              <a:t>s</a:t>
            </a:r>
            <a:r>
              <a:rPr lang="en-US" sz="2000">
                <a:solidFill>
                  <a:schemeClr val="bg1">
                    <a:alpha val="60000"/>
                  </a:schemeClr>
                </a:solidFill>
                <a:ea typeface="+mn-lt"/>
                <a:cs typeface="+mn-lt"/>
              </a:rPr>
              <a:t>. </a:t>
            </a:r>
          </a:p>
          <a:p>
            <a:r>
              <a:rPr lang="en-US" sz="2000">
                <a:solidFill>
                  <a:schemeClr val="bg1">
                    <a:alpha val="60000"/>
                  </a:schemeClr>
                </a:solidFill>
                <a:ea typeface="+mn-lt"/>
                <a:cs typeface="+mn-lt"/>
              </a:rPr>
              <a:t>We use </a:t>
            </a:r>
            <a:r>
              <a:rPr lang="en-US" sz="2000" i="1">
                <a:solidFill>
                  <a:schemeClr val="bg1">
                    <a:alpha val="60000"/>
                  </a:schemeClr>
                </a:solidFill>
                <a:ea typeface="+mn-lt"/>
                <a:cs typeface="+mn-lt"/>
              </a:rPr>
              <a:t>a</a:t>
            </a:r>
            <a:r>
              <a:rPr lang="en-US" sz="2000">
                <a:solidFill>
                  <a:schemeClr val="bg1">
                    <a:alpha val="60000"/>
                  </a:schemeClr>
                </a:solidFill>
                <a:ea typeface="+mn-lt"/>
                <a:cs typeface="+mn-lt"/>
              </a:rPr>
              <a:t> to denote actions.</a:t>
            </a:r>
            <a:endParaRPr lang="en-US" sz="2000">
              <a:solidFill>
                <a:schemeClr val="bg1">
                  <a:alpha val="60000"/>
                </a:schemeClr>
              </a:solidFill>
              <a:cs typeface="Calibri"/>
            </a:endParaRPr>
          </a:p>
        </p:txBody>
      </p:sp>
      <p:pic>
        <p:nvPicPr>
          <p:cNvPr id="5" name="Picture 4" descr="Diagram, engineering drawing&#10;&#10;Description automatically generated">
            <a:extLst>
              <a:ext uri="{FF2B5EF4-FFF2-40B4-BE49-F238E27FC236}">
                <a16:creationId xmlns:a16="http://schemas.microsoft.com/office/drawing/2014/main" id="{EE51949A-D0B1-EF3D-119B-B47ED8AD4D26}"/>
              </a:ext>
            </a:extLst>
          </p:cNvPr>
          <p:cNvPicPr>
            <a:picLocks noChangeAspect="1"/>
          </p:cNvPicPr>
          <p:nvPr/>
        </p:nvPicPr>
        <p:blipFill rotWithShape="1">
          <a:blip r:embed="rId2"/>
          <a:srcRect r="627" b="1"/>
          <a:stretch/>
        </p:blipFill>
        <p:spPr>
          <a:xfrm>
            <a:off x="5411053" y="1401556"/>
            <a:ext cx="6014185" cy="4054887"/>
          </a:xfrm>
          <a:prstGeom prst="rect">
            <a:avLst/>
          </a:prstGeom>
        </p:spPr>
      </p:pic>
    </p:spTree>
    <p:extLst>
      <p:ext uri="{BB962C8B-B14F-4D97-AF65-F5344CB8AC3E}">
        <p14:creationId xmlns:p14="http://schemas.microsoft.com/office/powerpoint/2010/main" val="225946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95B667-4635-419A-B7D9-4E920EB70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4B26052A-6D4E-6639-003B-539C3653E518}"/>
              </a:ext>
            </a:extLst>
          </p:cNvPr>
          <p:cNvPicPr>
            <a:picLocks noChangeAspect="1"/>
          </p:cNvPicPr>
          <p:nvPr/>
        </p:nvPicPr>
        <p:blipFill>
          <a:blip r:embed="rId2"/>
          <a:stretch>
            <a:fillRect/>
          </a:stretch>
        </p:blipFill>
        <p:spPr>
          <a:xfrm>
            <a:off x="421419" y="1318845"/>
            <a:ext cx="5348536" cy="3931173"/>
          </a:xfrm>
          <a:prstGeom prst="rect">
            <a:avLst/>
          </a:prstGeom>
        </p:spPr>
      </p:pic>
      <p:sp>
        <p:nvSpPr>
          <p:cNvPr id="11" name="Freeform 6">
            <a:extLst>
              <a:ext uri="{FF2B5EF4-FFF2-40B4-BE49-F238E27FC236}">
                <a16:creationId xmlns:a16="http://schemas.microsoft.com/office/drawing/2014/main" id="{82B9A08F-46FD-49B4-AA1C-023F5DF7C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926258"/>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7FFA530A-28A7-492C-87A9-945FC3854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658609"/>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23EA44DF-1990-4BBC-B683-D08E7190E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4410" y="659524"/>
            <a:ext cx="529920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20F36E5-0AC6-14D7-DA6A-148701A00837}"/>
              </a:ext>
            </a:extLst>
          </p:cNvPr>
          <p:cNvSpPr>
            <a:spLocks noGrp="1"/>
          </p:cNvSpPr>
          <p:nvPr>
            <p:ph type="title"/>
          </p:nvPr>
        </p:nvSpPr>
        <p:spPr>
          <a:xfrm>
            <a:off x="6420913" y="981257"/>
            <a:ext cx="4648242" cy="1272593"/>
          </a:xfrm>
        </p:spPr>
        <p:txBody>
          <a:bodyPr>
            <a:normAutofit/>
          </a:bodyPr>
          <a:lstStyle/>
          <a:p>
            <a:r>
              <a:rPr lang="en-US" sz="3600" b="1" i="1">
                <a:solidFill>
                  <a:srgbClr val="FFFFFF"/>
                </a:solidFill>
                <a:latin typeface="Calibri"/>
                <a:cs typeface="Calibri"/>
              </a:rPr>
              <a:t>Reward</a:t>
            </a:r>
            <a:r>
              <a:rPr lang="en-US" sz="3600">
                <a:solidFill>
                  <a:srgbClr val="FFFFFF"/>
                </a:solidFill>
                <a:latin typeface="Calibri"/>
                <a:cs typeface="Calibri"/>
              </a:rPr>
              <a:t> </a:t>
            </a:r>
            <a:endParaRPr lang="en-US" sz="3600">
              <a:solidFill>
                <a:srgbClr val="FFFFFF"/>
              </a:solidFill>
            </a:endParaRPr>
          </a:p>
        </p:txBody>
      </p:sp>
      <p:sp>
        <p:nvSpPr>
          <p:cNvPr id="3" name="Content Placeholder 2">
            <a:extLst>
              <a:ext uri="{FF2B5EF4-FFF2-40B4-BE49-F238E27FC236}">
                <a16:creationId xmlns:a16="http://schemas.microsoft.com/office/drawing/2014/main" id="{EDCDD3AA-D42F-D49C-BA2F-EAB84819815E}"/>
              </a:ext>
            </a:extLst>
          </p:cNvPr>
          <p:cNvSpPr>
            <a:spLocks noGrp="1"/>
          </p:cNvSpPr>
          <p:nvPr>
            <p:ph idx="1"/>
          </p:nvPr>
        </p:nvSpPr>
        <p:spPr>
          <a:xfrm>
            <a:off x="6420913" y="2319179"/>
            <a:ext cx="4648242" cy="3240092"/>
          </a:xfrm>
        </p:spPr>
        <p:txBody>
          <a:bodyPr vert="horz" lIns="91440" tIns="45720" rIns="91440" bIns="45720" rtlCol="0" anchor="t">
            <a:normAutofit/>
          </a:bodyPr>
          <a:lstStyle/>
          <a:p>
            <a:r>
              <a:rPr lang="en-US" sz="1600" b="1" i="1">
                <a:solidFill>
                  <a:srgbClr val="FEFFFF"/>
                </a:solidFill>
                <a:ea typeface="+mn-lt"/>
                <a:cs typeface="+mn-lt"/>
              </a:rPr>
              <a:t>Reward</a:t>
            </a:r>
            <a:r>
              <a:rPr lang="en-US" sz="1600">
                <a:solidFill>
                  <a:srgbClr val="FEFFFF"/>
                </a:solidFill>
                <a:ea typeface="+mn-lt"/>
                <a:cs typeface="+mn-lt"/>
              </a:rPr>
              <a:t> refers to the points agent receive when agent move into a state. </a:t>
            </a:r>
          </a:p>
          <a:p>
            <a:r>
              <a:rPr lang="en-US" sz="1600">
                <a:solidFill>
                  <a:srgbClr val="FEFFFF"/>
                </a:solidFill>
                <a:ea typeface="+mn-lt"/>
                <a:cs typeface="+mn-lt"/>
              </a:rPr>
              <a:t>In our example, that is +1, -1, or -0.04 for different states. </a:t>
            </a:r>
          </a:p>
          <a:p>
            <a:r>
              <a:rPr lang="en-US" sz="1600">
                <a:solidFill>
                  <a:srgbClr val="FEFFFF"/>
                </a:solidFill>
                <a:ea typeface="+mn-lt"/>
                <a:cs typeface="+mn-lt"/>
              </a:rPr>
              <a:t>Reward is dependent on state only and this function from state to reward is denoted as </a:t>
            </a:r>
            <a:r>
              <a:rPr lang="en-US" sz="1600" i="1">
                <a:solidFill>
                  <a:srgbClr val="FEFFFF"/>
                </a:solidFill>
                <a:ea typeface="+mn-lt"/>
                <a:cs typeface="+mn-lt"/>
              </a:rPr>
              <a:t>R</a:t>
            </a:r>
            <a:r>
              <a:rPr lang="en-US" sz="1600">
                <a:solidFill>
                  <a:srgbClr val="FEFFFF"/>
                </a:solidFill>
                <a:ea typeface="+mn-lt"/>
                <a:cs typeface="+mn-lt"/>
              </a:rPr>
              <a:t>(</a:t>
            </a:r>
            <a:r>
              <a:rPr lang="en-US" sz="1600" i="1">
                <a:solidFill>
                  <a:srgbClr val="FEFFFF"/>
                </a:solidFill>
                <a:ea typeface="+mn-lt"/>
                <a:cs typeface="+mn-lt"/>
              </a:rPr>
              <a:t>s</a:t>
            </a:r>
            <a:r>
              <a:rPr lang="en-US" sz="1600">
                <a:solidFill>
                  <a:srgbClr val="FEFFFF"/>
                </a:solidFill>
                <a:ea typeface="+mn-lt"/>
                <a:cs typeface="+mn-lt"/>
              </a:rPr>
              <a:t>). </a:t>
            </a:r>
          </a:p>
          <a:p>
            <a:r>
              <a:rPr lang="en-US" sz="1600">
                <a:solidFill>
                  <a:srgbClr val="FEFFFF"/>
                </a:solidFill>
                <a:ea typeface="+mn-lt"/>
                <a:cs typeface="+mn-lt"/>
              </a:rPr>
              <a:t>We receive the same reward when entering a certain state regardless of our previous state. </a:t>
            </a:r>
          </a:p>
          <a:p>
            <a:r>
              <a:rPr lang="en-US" sz="1600">
                <a:solidFill>
                  <a:srgbClr val="FEFFFF"/>
                </a:solidFill>
                <a:ea typeface="+mn-lt"/>
                <a:cs typeface="+mn-lt"/>
              </a:rPr>
              <a:t>For instance, when </a:t>
            </a:r>
            <a:r>
              <a:rPr lang="en-US" sz="1600" i="1">
                <a:solidFill>
                  <a:srgbClr val="FEFFFF"/>
                </a:solidFill>
                <a:ea typeface="+mn-lt"/>
                <a:cs typeface="+mn-lt"/>
              </a:rPr>
              <a:t>s</a:t>
            </a:r>
            <a:r>
              <a:rPr lang="en-US" sz="1600">
                <a:solidFill>
                  <a:srgbClr val="FEFFFF"/>
                </a:solidFill>
                <a:ea typeface="+mn-lt"/>
                <a:cs typeface="+mn-lt"/>
              </a:rPr>
              <a:t> = 1, </a:t>
            </a:r>
            <a:r>
              <a:rPr lang="en-US" sz="1600" i="1">
                <a:solidFill>
                  <a:srgbClr val="FEFFFF"/>
                </a:solidFill>
                <a:ea typeface="+mn-lt"/>
                <a:cs typeface="+mn-lt"/>
              </a:rPr>
              <a:t>r </a:t>
            </a:r>
            <a:r>
              <a:rPr lang="en-US" sz="1600">
                <a:solidFill>
                  <a:srgbClr val="FEFFFF"/>
                </a:solidFill>
                <a:ea typeface="+mn-lt"/>
                <a:cs typeface="+mn-lt"/>
              </a:rPr>
              <a:t>= </a:t>
            </a:r>
            <a:r>
              <a:rPr lang="en-US" sz="1600" i="1">
                <a:solidFill>
                  <a:srgbClr val="FEFFFF"/>
                </a:solidFill>
                <a:ea typeface="+mn-lt"/>
                <a:cs typeface="+mn-lt"/>
              </a:rPr>
              <a:t>R</a:t>
            </a:r>
            <a:r>
              <a:rPr lang="en-US" sz="1600">
                <a:solidFill>
                  <a:srgbClr val="FEFFFF"/>
                </a:solidFill>
                <a:ea typeface="+mn-lt"/>
                <a:cs typeface="+mn-lt"/>
              </a:rPr>
              <a:t>(</a:t>
            </a:r>
            <a:r>
              <a:rPr lang="en-US" sz="1600" i="1">
                <a:solidFill>
                  <a:srgbClr val="FEFFFF"/>
                </a:solidFill>
                <a:ea typeface="+mn-lt"/>
                <a:cs typeface="+mn-lt"/>
              </a:rPr>
              <a:t>s</a:t>
            </a:r>
            <a:r>
              <a:rPr lang="en-US" sz="1600">
                <a:solidFill>
                  <a:srgbClr val="FEFFFF"/>
                </a:solidFill>
                <a:ea typeface="+mn-lt"/>
                <a:cs typeface="+mn-lt"/>
              </a:rPr>
              <a:t>) = </a:t>
            </a:r>
            <a:r>
              <a:rPr lang="en-US" sz="1600" i="1">
                <a:solidFill>
                  <a:srgbClr val="FEFFFF"/>
                </a:solidFill>
                <a:ea typeface="+mn-lt"/>
                <a:cs typeface="+mn-lt"/>
              </a:rPr>
              <a:t>R</a:t>
            </a:r>
            <a:r>
              <a:rPr lang="en-US" sz="1600">
                <a:solidFill>
                  <a:srgbClr val="FEFFFF"/>
                </a:solidFill>
                <a:ea typeface="+mn-lt"/>
                <a:cs typeface="+mn-lt"/>
              </a:rPr>
              <a:t>(1)= -0.04. No matter we move right into it from </a:t>
            </a:r>
            <a:r>
              <a:rPr lang="en-US" sz="1600" i="1">
                <a:solidFill>
                  <a:srgbClr val="FEFFFF"/>
                </a:solidFill>
                <a:ea typeface="+mn-lt"/>
                <a:cs typeface="+mn-lt"/>
              </a:rPr>
              <a:t>s</a:t>
            </a:r>
            <a:r>
              <a:rPr lang="en-US" sz="1600">
                <a:solidFill>
                  <a:srgbClr val="FEFFFF"/>
                </a:solidFill>
                <a:ea typeface="+mn-lt"/>
                <a:cs typeface="+mn-lt"/>
              </a:rPr>
              <a:t> = 0 or we move left into it from </a:t>
            </a:r>
            <a:r>
              <a:rPr lang="en-US" sz="1600" i="1">
                <a:solidFill>
                  <a:srgbClr val="FEFFFF"/>
                </a:solidFill>
                <a:ea typeface="+mn-lt"/>
                <a:cs typeface="+mn-lt"/>
              </a:rPr>
              <a:t>s</a:t>
            </a:r>
            <a:r>
              <a:rPr lang="en-US" sz="1600">
                <a:solidFill>
                  <a:srgbClr val="FEFFFF"/>
                </a:solidFill>
                <a:ea typeface="+mn-lt"/>
                <a:cs typeface="+mn-lt"/>
              </a:rPr>
              <a:t> = 2, we receive the same -0.04 reward.</a:t>
            </a:r>
            <a:endParaRPr lang="en-US" sz="1600">
              <a:solidFill>
                <a:srgbClr val="FEFFFF"/>
              </a:solidFill>
              <a:cs typeface="Calibri"/>
            </a:endParaRPr>
          </a:p>
        </p:txBody>
      </p:sp>
    </p:spTree>
    <p:extLst>
      <p:ext uri="{BB962C8B-B14F-4D97-AF65-F5344CB8AC3E}">
        <p14:creationId xmlns:p14="http://schemas.microsoft.com/office/powerpoint/2010/main" val="40418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2D073-E2B1-C8D9-34CA-C7531451E5D4}"/>
              </a:ext>
            </a:extLst>
          </p:cNvPr>
          <p:cNvSpPr>
            <a:spLocks noGrp="1"/>
          </p:cNvSpPr>
          <p:nvPr>
            <p:ph type="title"/>
          </p:nvPr>
        </p:nvSpPr>
        <p:spPr>
          <a:xfrm>
            <a:off x="594360" y="637125"/>
            <a:ext cx="3802276" cy="5256371"/>
          </a:xfrm>
        </p:spPr>
        <p:txBody>
          <a:bodyPr>
            <a:normAutofit/>
          </a:bodyPr>
          <a:lstStyle/>
          <a:p>
            <a:r>
              <a:rPr lang="en-US" sz="4800" b="1" i="1">
                <a:solidFill>
                  <a:schemeClr val="bg1"/>
                </a:solidFill>
                <a:latin typeface="Calibri"/>
                <a:cs typeface="Calibri"/>
              </a:rPr>
              <a:t>Additive rewards</a:t>
            </a:r>
            <a:r>
              <a:rPr lang="en-US" sz="4800">
                <a:solidFill>
                  <a:schemeClr val="bg1"/>
                </a:solidFill>
                <a:latin typeface="Calibri"/>
                <a:cs typeface="Calibri"/>
              </a:rPr>
              <a:t> </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C416D0B-AA44-9908-2EEE-6BA8101442B1}"/>
              </a:ext>
            </a:extLst>
          </p:cNvPr>
          <p:cNvGraphicFramePr>
            <a:graphicFrameLocks noGrp="1"/>
          </p:cNvGraphicFramePr>
          <p:nvPr>
            <p:ph idx="1"/>
            <p:extLst>
              <p:ext uri="{D42A27DB-BD31-4B8C-83A1-F6EECF244321}">
                <p14:modId xmlns:p14="http://schemas.microsoft.com/office/powerpoint/2010/main" val="384419412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473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Markov Decision Process</vt:lpstr>
      <vt:lpstr>Definition</vt:lpstr>
      <vt:lpstr>Grid World Problem</vt:lpstr>
      <vt:lpstr>Agent</vt:lpstr>
      <vt:lpstr>Environment</vt:lpstr>
      <vt:lpstr>State</vt:lpstr>
      <vt:lpstr>Action </vt:lpstr>
      <vt:lpstr>Reward </vt:lpstr>
      <vt:lpstr>Additive rewards </vt:lpstr>
      <vt:lpstr>Transitional model</vt:lpstr>
      <vt:lpstr>Fully observable</vt:lpstr>
      <vt:lpstr>Sequential </vt:lpstr>
      <vt:lpstr>Policy</vt:lpstr>
      <vt:lpstr>For Deterministic World</vt:lpstr>
      <vt:lpstr>For Stochastic World</vt:lpstr>
      <vt:lpstr>Transitional model </vt:lpstr>
      <vt:lpstr>Case Study – Random Policy (In Deterministic World) #1 </vt:lpstr>
      <vt:lpstr>Execute a policy In Stochastic Environment </vt:lpstr>
      <vt:lpstr>Monte Carlo approach (Policy #1)</vt:lpstr>
      <vt:lpstr>Monte Carlo approach (Policy #2)</vt:lpstr>
      <vt:lpstr>Monte Carlo approach (Policy #3)</vt:lpstr>
      <vt:lpstr>How to find an optimal policy? </vt:lpstr>
      <vt:lpstr> Markov decision process: policy iteration  </vt:lpstr>
      <vt:lpstr>Policy as a path of a tree </vt:lpstr>
      <vt:lpstr>Utility of states </vt:lpstr>
      <vt:lpstr>Utility of a state under a given policy</vt:lpstr>
      <vt:lpstr>Example</vt:lpstr>
      <vt:lpstr>Discounted rewards </vt:lpstr>
      <vt:lpstr>Discount Factor (γ )</vt:lpstr>
      <vt:lpstr>Stochastic World</vt:lpstr>
      <vt:lpstr>Path Probability</vt:lpstr>
      <vt:lpstr>Calculation of Utility of the state in Stochastic World</vt:lpstr>
      <vt:lpstr>Calculation of Utility of the state in Stochastic World</vt:lpstr>
      <vt:lpstr>Policy evaluation </vt:lpstr>
      <vt:lpstr>Iterative policy evaluation</vt:lpstr>
      <vt:lpstr>Iterative policy evaluation</vt:lpstr>
      <vt:lpstr>Utility after 11 sweeps</vt:lpstr>
      <vt:lpstr>Policy improvement </vt:lpstr>
      <vt:lpstr>Utility of state based on actions</vt:lpstr>
      <vt:lpstr>Utility of state based on actions</vt:lpstr>
      <vt:lpstr>Utility of state based on actions</vt:lpstr>
      <vt:lpstr>Utility of state based on actions</vt:lpstr>
      <vt:lpstr>Utility of state based on actions </vt:lpstr>
      <vt:lpstr>Policy iteration </vt:lpstr>
      <vt:lpstr>Policy iteration </vt:lpstr>
      <vt:lpstr>Policy iteration</vt:lpstr>
      <vt:lpstr>Effects of discounted factor (γ) </vt:lpstr>
      <vt:lpstr>Effects of discounted factor (γ)</vt:lpstr>
      <vt:lpstr>Optimal policy based on γ</vt:lpstr>
      <vt:lpstr>Optimal policy based on γ </vt:lpstr>
      <vt:lpstr>Pseudo code of policy evaluation</vt:lpstr>
      <vt:lpstr>Pseudo code of policy improvement</vt:lpstr>
      <vt:lpstr>Pseudo code of policy iteration</vt:lpstr>
      <vt:lpstr>Markov decision process: value iteration </vt:lpstr>
      <vt:lpstr>Value Iteration</vt:lpstr>
      <vt:lpstr>State 2: V(2)</vt:lpstr>
      <vt:lpstr>Sweep 11</vt:lpstr>
      <vt:lpstr>Pseudo-code of value iteration </vt:lpstr>
      <vt:lpstr>Important Questions</vt:lpstr>
      <vt:lpstr>Important Questions</vt:lpstr>
      <vt:lpstr>Important Questions </vt:lpstr>
      <vt:lpstr>Important Questions</vt:lpstr>
      <vt:lpstr>Important Questions</vt:lpstr>
      <vt:lpstr>Important Question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848</cp:revision>
  <dcterms:created xsi:type="dcterms:W3CDTF">2022-11-02T09:37:37Z</dcterms:created>
  <dcterms:modified xsi:type="dcterms:W3CDTF">2022-11-28T07:54:47Z</dcterms:modified>
</cp:coreProperties>
</file>